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4" r:id="rId2"/>
    <p:sldId id="269" r:id="rId3"/>
    <p:sldId id="270" r:id="rId4"/>
    <p:sldId id="271" r:id="rId5"/>
    <p:sldId id="272" r:id="rId6"/>
    <p:sldId id="273" r:id="rId7"/>
    <p:sldId id="27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01" autoAdjust="0"/>
    <p:restoredTop sz="91834" autoAdjust="0"/>
  </p:normalViewPr>
  <p:slideViewPr>
    <p:cSldViewPr>
      <p:cViewPr>
        <p:scale>
          <a:sx n="75" d="100"/>
          <a:sy n="75" d="100"/>
        </p:scale>
        <p:origin x="653" y="134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Pafnouti_Tchebychev" TargetMode="External"/><Relationship Id="rId13" Type="http://schemas.openxmlformats.org/officeDocument/2006/relationships/hyperlink" Target="https://fr.wikipedia.org/wiki/Analyse_complexe" TargetMode="External"/><Relationship Id="rId3" Type="http://schemas.openxmlformats.org/officeDocument/2006/relationships/hyperlink" Target="https://fr.wikipedia.org/wiki/Carl_Friedrich_Gauss" TargetMode="External"/><Relationship Id="rId7" Type="http://schemas.openxmlformats.org/officeDocument/2006/relationships/hyperlink" Target="https://fr.wikipedia.org/wiki/Calendrier_r%C3%A9publicain" TargetMode="External"/><Relationship Id="rId12" Type="http://schemas.openxmlformats.org/officeDocument/2006/relationships/hyperlink" Target="https://fr.wikipedia.org/wiki/Charles-Jean_de_La_Vall%C3%A9e_Poussin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r.wikipedia.org/wiki/An_VI" TargetMode="External"/><Relationship Id="rId11" Type="http://schemas.openxmlformats.org/officeDocument/2006/relationships/hyperlink" Target="https://fr.wikipedia.org/wiki/Jacques_Hadamard" TargetMode="External"/><Relationship Id="rId5" Type="http://schemas.openxmlformats.org/officeDocument/2006/relationships/hyperlink" Target="https://fr.wikipedia.org/wiki/Adrien-Marie_Legendre" TargetMode="External"/><Relationship Id="rId10" Type="http://schemas.openxmlformats.org/officeDocument/2006/relationships/hyperlink" Target="https://fr.wikipedia.org/wiki/Th%C3%A9or%C3%A8me_des_nombres_premiers#cite_note-10" TargetMode="External"/><Relationship Id="rId4" Type="http://schemas.openxmlformats.org/officeDocument/2006/relationships/hyperlink" Target="https://fr.wikipedia.org/wiki/Th%C3%A9or%C3%A8me_des_nombres_premiers#cite_note-9" TargetMode="External"/><Relationship Id="rId9" Type="http://schemas.openxmlformats.org/officeDocument/2006/relationships/hyperlink" Target="https://fr.wikipedia.org/wiki/1852" TargetMode="External"/><Relationship Id="rId14" Type="http://schemas.openxmlformats.org/officeDocument/2006/relationships/hyperlink" Target="https://fr.wikipedia.org/wiki/Fonction_z%C3%AAta_de_Riemann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 dirty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théorème des nombres premiers a été conjecturé dans la marge d'une table de logarithmes par 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rl Friedrich Gauss"/>
              </a:rPr>
              <a:t>Gauss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en 1792 ou 1793 alors qu'il avait seulement 15 ou 16 ans (selon ses propres affirmations ultérieures</a:t>
            </a:r>
            <a:r>
              <a:rPr lang="fr-CA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9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et par 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Adrien-Marie Legendre"/>
              </a:rPr>
              <a:t>Adrien-Marie Legendre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(ébauche en l'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An VI"/>
              </a:rPr>
              <a:t>An VI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du 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Calendrier républicain"/>
              </a:rPr>
              <a:t>calendrier républicain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soit 1797-8, conjecture précise en 1808).</a:t>
            </a: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Russe </a:t>
            </a:r>
            <a:r>
              <a:rPr lang="fr-CA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Pafnouti Tchebychev"/>
              </a:rPr>
              <a:t>Pafnouti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Pafnouti Tchebychev"/>
              </a:rPr>
              <a:t> Tchebychev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établi en 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1852"/>
              </a:rPr>
              <a:t>1852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que si </a:t>
            </a:r>
            <a:r>
              <a:rPr lang="fr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est assez grand, π(</a:t>
            </a:r>
            <a:r>
              <a:rPr lang="fr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est compris entre 0,921</a:t>
            </a:r>
            <a:r>
              <a:rPr lang="fr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/ln(</a:t>
            </a:r>
            <a:r>
              <a:rPr lang="fr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et 1,106</a:t>
            </a:r>
            <a:r>
              <a:rPr lang="fr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/ln(</a:t>
            </a:r>
            <a:r>
              <a:rPr lang="fr-CA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fr-CA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10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théorème a finalement été démontré indépendamment par 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 tooltip="Jacques Hadamard"/>
              </a:rPr>
              <a:t>Hadamard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et 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 tooltip="Charles-Jean de La Vallée Poussin"/>
              </a:rPr>
              <a:t>La Vallée Poussin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en 1896 à l'aide de méthodes d'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 tooltip="Analyse complexe"/>
              </a:rPr>
              <a:t>analyse complexe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utilisant en particulier la </a:t>
            </a:r>
            <a:r>
              <a:rPr lang="fr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 tooltip="Fonction zêta de Riemann"/>
              </a:rPr>
              <a:t>fonction ζ de Riemann</a:t>
            </a:r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fr-C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1914, </a:t>
            </a:r>
            <a:r>
              <a:rPr lang="fr-CA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Littlewood</a:t>
            </a:r>
            <a:r>
              <a:rPr lang="fr-C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montra que c’est en alternance une surestimation et une sous-estimation en supposant d’aller assez loin. </a:t>
            </a:r>
          </a:p>
          <a:p>
            <a:endParaRPr lang="fr-CA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Skewes</a:t>
            </a:r>
            <a:r>
              <a:rPr lang="fr-C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montra en 1933, en supposant l’hypothèse de Riemann, que la première alternance intervient avant ce nombre.</a:t>
            </a:r>
          </a:p>
          <a:p>
            <a:endParaRPr lang="fr-CA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1986, </a:t>
            </a:r>
            <a:r>
              <a:rPr lang="fr-CA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Riele</a:t>
            </a:r>
            <a:r>
              <a:rPr lang="fr-CA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montra qu’entre 6,62x10^370 et 6,69x10^370, il existe plus de 10^180 entiers consécutifs dont c’est une sous-estimation.</a:t>
            </a:r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fr-CA" dirty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 dirty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 dirty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fr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A" dirty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fr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CA" dirty="0"/>
              <a:t>Cette borne s’obtient en supposant vraie l’hypothèse de Riemann.</a:t>
            </a:r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B09C45-F643-43B7-A4D5-37650B58D4CA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9385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2024-05-01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wmf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9" Type="http://schemas.openxmlformats.org/officeDocument/2006/relationships/image" Target="../media/image18.wmf"/><Relationship Id="rId21" Type="http://schemas.openxmlformats.org/officeDocument/2006/relationships/image" Target="../media/image9.wmf"/><Relationship Id="rId34" Type="http://schemas.openxmlformats.org/officeDocument/2006/relationships/oleObject" Target="../embeddings/oleObject16.bin"/><Relationship Id="rId42" Type="http://schemas.openxmlformats.org/officeDocument/2006/relationships/oleObject" Target="../embeddings/oleObject20.bin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29" Type="http://schemas.openxmlformats.org/officeDocument/2006/relationships/image" Target="../media/image13.wmf"/><Relationship Id="rId41" Type="http://schemas.openxmlformats.org/officeDocument/2006/relationships/image" Target="../media/image19.wmf"/><Relationship Id="rId1" Type="http://schemas.openxmlformats.org/officeDocument/2006/relationships/tags" Target="../tags/tag1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24" Type="http://schemas.openxmlformats.org/officeDocument/2006/relationships/oleObject" Target="../embeddings/oleObject11.bin"/><Relationship Id="rId32" Type="http://schemas.openxmlformats.org/officeDocument/2006/relationships/oleObject" Target="../embeddings/oleObject15.bin"/><Relationship Id="rId37" Type="http://schemas.openxmlformats.org/officeDocument/2006/relationships/image" Target="../media/image17.wmf"/><Relationship Id="rId40" Type="http://schemas.openxmlformats.org/officeDocument/2006/relationships/oleObject" Target="../embeddings/oleObject19.bin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23" Type="http://schemas.openxmlformats.org/officeDocument/2006/relationships/image" Target="../media/image10.wmf"/><Relationship Id="rId28" Type="http://schemas.openxmlformats.org/officeDocument/2006/relationships/oleObject" Target="../embeddings/oleObject13.bin"/><Relationship Id="rId36" Type="http://schemas.openxmlformats.org/officeDocument/2006/relationships/oleObject" Target="../embeddings/oleObject17.bin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8.wmf"/><Relationship Id="rId31" Type="http://schemas.openxmlformats.org/officeDocument/2006/relationships/image" Target="../media/image1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12.wmf"/><Relationship Id="rId30" Type="http://schemas.openxmlformats.org/officeDocument/2006/relationships/oleObject" Target="../embeddings/oleObject14.bin"/><Relationship Id="rId35" Type="http://schemas.openxmlformats.org/officeDocument/2006/relationships/image" Target="../media/image16.wmf"/><Relationship Id="rId43" Type="http://schemas.openxmlformats.org/officeDocument/2006/relationships/image" Target="../media/image20.wmf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7.wmf"/><Relationship Id="rId25" Type="http://schemas.openxmlformats.org/officeDocument/2006/relationships/image" Target="../media/image11.wmf"/><Relationship Id="rId33" Type="http://schemas.openxmlformats.org/officeDocument/2006/relationships/image" Target="../media/image15.wmf"/><Relationship Id="rId38" Type="http://schemas.openxmlformats.org/officeDocument/2006/relationships/oleObject" Target="../embeddings/oleObject1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3.wmf"/><Relationship Id="rId12" Type="http://schemas.openxmlformats.org/officeDocument/2006/relationships/image" Target="../media/image2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25.jpeg"/><Relationship Id="rId4" Type="http://schemas.openxmlformats.org/officeDocument/2006/relationships/image" Target="../media/image21.png"/><Relationship Id="rId9" Type="http://schemas.openxmlformats.org/officeDocument/2006/relationships/image" Target="../media/image2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30.wmf"/><Relationship Id="rId11" Type="http://schemas.openxmlformats.org/officeDocument/2006/relationships/image" Target="../media/image23.wmf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1.bin"/><Relationship Id="rId4" Type="http://schemas.openxmlformats.org/officeDocument/2006/relationships/image" Target="../media/image29.png"/><Relationship Id="rId9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3.bin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35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6.bin"/><Relationship Id="rId1" Type="http://schemas.openxmlformats.org/officeDocument/2006/relationships/tags" Target="../tags/tag4.xml"/><Relationship Id="rId6" Type="http://schemas.openxmlformats.org/officeDocument/2006/relationships/image" Target="../media/image33.wmf"/><Relationship Id="rId11" Type="http://schemas.openxmlformats.org/officeDocument/2006/relationships/image" Target="../media/image34.jpeg"/><Relationship Id="rId5" Type="http://schemas.openxmlformats.org/officeDocument/2006/relationships/oleObject" Target="../embeddings/oleObject25.bin"/><Relationship Id="rId15" Type="http://schemas.openxmlformats.org/officeDocument/2006/relationships/image" Target="../media/image24.wmf"/><Relationship Id="rId10" Type="http://schemas.openxmlformats.org/officeDocument/2006/relationships/image" Target="../media/image31.w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24.bin"/><Relationship Id="rId14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Nombre de </a:t>
            </a:r>
            <a:r>
              <a:rPr lang="fr-CA" sz="6000" dirty="0" err="1">
                <a:solidFill>
                  <a:prstClr val="black"/>
                </a:solidFill>
                <a:latin typeface="Calibri"/>
              </a:rPr>
              <a:t>Skewes</a:t>
            </a:r>
            <a:endParaRPr lang="fr-CA" sz="60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7"/>
    </mc:Choice>
    <mc:Fallback xmlns="">
      <p:transition spd="slow" advTm="276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995412"/>
              </p:ext>
            </p:extLst>
          </p:nvPr>
        </p:nvGraphicFramePr>
        <p:xfrm>
          <a:off x="5480686" y="2219644"/>
          <a:ext cx="862013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3040" imgH="190440" progId="Equation.DSMT4">
                  <p:embed/>
                </p:oleObj>
              </mc:Choice>
              <mc:Fallback>
                <p:oleObj name="Equation" r:id="rId4" imgW="20304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0686" y="2219644"/>
                        <a:ext cx="862013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127777"/>
              </p:ext>
            </p:extLst>
          </p:nvPr>
        </p:nvGraphicFramePr>
        <p:xfrm>
          <a:off x="2549208" y="2219644"/>
          <a:ext cx="64770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190440" progId="Equation.DSMT4">
                  <p:embed/>
                </p:oleObj>
              </mc:Choice>
              <mc:Fallback>
                <p:oleObj name="Equation" r:id="rId6" imgW="15228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9208" y="2219644"/>
                        <a:ext cx="647700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33457"/>
              </p:ext>
            </p:extLst>
          </p:nvPr>
        </p:nvGraphicFramePr>
        <p:xfrm>
          <a:off x="3311208" y="2219644"/>
          <a:ext cx="64770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190440" progId="Equation.DSMT4">
                  <p:embed/>
                </p:oleObj>
              </mc:Choice>
              <mc:Fallback>
                <p:oleObj name="Equation" r:id="rId8" imgW="15228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208" y="2219644"/>
                        <a:ext cx="647700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059534"/>
              </p:ext>
            </p:extLst>
          </p:nvPr>
        </p:nvGraphicFramePr>
        <p:xfrm>
          <a:off x="4022408" y="2277111"/>
          <a:ext cx="6477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280" imgH="177480" progId="Equation.DSMT4">
                  <p:embed/>
                </p:oleObj>
              </mc:Choice>
              <mc:Fallback>
                <p:oleObj name="Equation" r:id="rId10" imgW="152280" imgH="17748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2408" y="2277111"/>
                        <a:ext cx="647700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174763"/>
              </p:ext>
            </p:extLst>
          </p:nvPr>
        </p:nvGraphicFramePr>
        <p:xfrm>
          <a:off x="4739005" y="2251711"/>
          <a:ext cx="6477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280" imgH="177480" progId="Equation.DSMT4">
                  <p:embed/>
                </p:oleObj>
              </mc:Choice>
              <mc:Fallback>
                <p:oleObj name="Equation" r:id="rId12" imgW="152280" imgH="17748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9005" y="2251711"/>
                        <a:ext cx="647700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085088"/>
              </p:ext>
            </p:extLst>
          </p:nvPr>
        </p:nvGraphicFramePr>
        <p:xfrm>
          <a:off x="6431281" y="2214737"/>
          <a:ext cx="91757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5640" imgH="190440" progId="Equation.DSMT4">
                  <p:embed/>
                </p:oleObj>
              </mc:Choice>
              <mc:Fallback>
                <p:oleObj name="Equation" r:id="rId14" imgW="21564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1281" y="2214737"/>
                        <a:ext cx="91757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087330"/>
              </p:ext>
            </p:extLst>
          </p:nvPr>
        </p:nvGraphicFramePr>
        <p:xfrm>
          <a:off x="7433311" y="2209484"/>
          <a:ext cx="91757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15640" imgH="190440" progId="Equation.DSMT4">
                  <p:embed/>
                </p:oleObj>
              </mc:Choice>
              <mc:Fallback>
                <p:oleObj name="Equation" r:id="rId16" imgW="21564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3311" y="2209484"/>
                        <a:ext cx="91757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160625"/>
              </p:ext>
            </p:extLst>
          </p:nvPr>
        </p:nvGraphicFramePr>
        <p:xfrm>
          <a:off x="8428991" y="2219644"/>
          <a:ext cx="91757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15640" imgH="190440" progId="Equation.DSMT4">
                  <p:embed/>
                </p:oleObj>
              </mc:Choice>
              <mc:Fallback>
                <p:oleObj name="Equation" r:id="rId18" imgW="21564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8991" y="2219644"/>
                        <a:ext cx="91757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215703"/>
              </p:ext>
            </p:extLst>
          </p:nvPr>
        </p:nvGraphicFramePr>
        <p:xfrm>
          <a:off x="9253697" y="2596872"/>
          <a:ext cx="75406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77480" imgH="75960" progId="Equation.DSMT4">
                  <p:embed/>
                </p:oleObj>
              </mc:Choice>
              <mc:Fallback>
                <p:oleObj name="Equation" r:id="rId20" imgW="177480" imgH="7596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3697" y="2596872"/>
                        <a:ext cx="754063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235874"/>
              </p:ext>
            </p:extLst>
          </p:nvPr>
        </p:nvGraphicFramePr>
        <p:xfrm>
          <a:off x="4247834" y="823913"/>
          <a:ext cx="485457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143000" imgH="203040" progId="Equation.DSMT4">
                  <p:embed/>
                </p:oleObj>
              </mc:Choice>
              <mc:Fallback>
                <p:oleObj name="Equation" r:id="rId22" imgW="1143000" imgH="2030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7834" y="823913"/>
                        <a:ext cx="4854575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5971382"/>
              </p:ext>
            </p:extLst>
          </p:nvPr>
        </p:nvGraphicFramePr>
        <p:xfrm>
          <a:off x="3846195" y="836614"/>
          <a:ext cx="539750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26720" imgH="164880" progId="Equation.DSMT4">
                  <p:embed/>
                </p:oleObj>
              </mc:Choice>
              <mc:Fallback>
                <p:oleObj name="Equation" r:id="rId24" imgW="126720" imgH="164880" progId="Equation.DSMT4">
                  <p:embed/>
                  <p:pic>
                    <p:nvPicPr>
                      <p:cNvPr id="0" name="Obje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6195" y="836614"/>
                        <a:ext cx="539750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679065"/>
              </p:ext>
            </p:extLst>
          </p:nvPr>
        </p:nvGraphicFramePr>
        <p:xfrm>
          <a:off x="9223059" y="884239"/>
          <a:ext cx="1023937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41200" imgH="164880" progId="Equation.DSMT4">
                  <p:embed/>
                </p:oleObj>
              </mc:Choice>
              <mc:Fallback>
                <p:oleObj name="Equation" r:id="rId26" imgW="241200" imgH="164880" progId="Equation.DSMT4">
                  <p:embed/>
                  <p:pic>
                    <p:nvPicPr>
                      <p:cNvPr id="0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059" y="884239"/>
                        <a:ext cx="1023937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434635"/>
              </p:ext>
            </p:extLst>
          </p:nvPr>
        </p:nvGraphicFramePr>
        <p:xfrm>
          <a:off x="4543018" y="5497515"/>
          <a:ext cx="1617663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380880" imgH="203040" progId="Equation.DSMT4">
                  <p:embed/>
                </p:oleObj>
              </mc:Choice>
              <mc:Fallback>
                <p:oleObj name="Equation" r:id="rId28" imgW="380880" imgH="203040" progId="Equation.DSMT4">
                  <p:embed/>
                  <p:pic>
                    <p:nvPicPr>
                      <p:cNvPr id="0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018" y="5497515"/>
                        <a:ext cx="1617663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464187"/>
              </p:ext>
            </p:extLst>
          </p:nvPr>
        </p:nvGraphicFramePr>
        <p:xfrm>
          <a:off x="6153469" y="3573464"/>
          <a:ext cx="1023937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241200" imgH="164880" progId="Equation.DSMT4">
                  <p:embed/>
                </p:oleObj>
              </mc:Choice>
              <mc:Fallback>
                <p:oleObj name="Equation" r:id="rId30" imgW="241200" imgH="164880" progId="Equation.DSMT4">
                  <p:embed/>
                  <p:pic>
                    <p:nvPicPr>
                      <p:cNvPr id="0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3469" y="3573464"/>
                        <a:ext cx="1023937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485600"/>
              </p:ext>
            </p:extLst>
          </p:nvPr>
        </p:nvGraphicFramePr>
        <p:xfrm>
          <a:off x="6151880" y="4552951"/>
          <a:ext cx="97155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228600" imgH="177480" progId="Equation.DSMT4">
                  <p:embed/>
                </p:oleObj>
              </mc:Choice>
              <mc:Fallback>
                <p:oleObj name="Equation" r:id="rId32" imgW="228600" imgH="177480" progId="Equation.DSMT4">
                  <p:embed/>
                  <p:pic>
                    <p:nvPicPr>
                      <p:cNvPr id="0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1880" y="4552951"/>
                        <a:ext cx="971550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501807"/>
              </p:ext>
            </p:extLst>
          </p:nvPr>
        </p:nvGraphicFramePr>
        <p:xfrm>
          <a:off x="6142355" y="5522913"/>
          <a:ext cx="1023938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241200" imgH="177480" progId="Equation.DSMT4">
                  <p:embed/>
                </p:oleObj>
              </mc:Choice>
              <mc:Fallback>
                <p:oleObj name="Equation" r:id="rId34" imgW="241200" imgH="177480" progId="Equation.DSMT4">
                  <p:embed/>
                  <p:pic>
                    <p:nvPicPr>
                      <p:cNvPr id="0" name="Obje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2355" y="5522913"/>
                        <a:ext cx="1023938" cy="754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2282691"/>
              </p:ext>
            </p:extLst>
          </p:nvPr>
        </p:nvGraphicFramePr>
        <p:xfrm>
          <a:off x="4837430" y="3582988"/>
          <a:ext cx="134778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317160" imgH="203040" progId="Equation.DSMT4">
                  <p:embed/>
                </p:oleObj>
              </mc:Choice>
              <mc:Fallback>
                <p:oleObj name="Equation" r:id="rId36" imgW="317160" imgH="203040" progId="Equation.DSMT4">
                  <p:embed/>
                  <p:pic>
                    <p:nvPicPr>
                      <p:cNvPr id="0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7430" y="3582988"/>
                        <a:ext cx="134778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415839"/>
              </p:ext>
            </p:extLst>
          </p:nvPr>
        </p:nvGraphicFramePr>
        <p:xfrm>
          <a:off x="4819968" y="4540251"/>
          <a:ext cx="140335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330120" imgH="203040" progId="Equation.DSMT4">
                  <p:embed/>
                </p:oleObj>
              </mc:Choice>
              <mc:Fallback>
                <p:oleObj name="Equation" r:id="rId38" imgW="330120" imgH="203040" progId="Equation.DSMT4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968" y="4540251"/>
                        <a:ext cx="1403350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40276"/>
              </p:ext>
            </p:extLst>
          </p:nvPr>
        </p:nvGraphicFramePr>
        <p:xfrm>
          <a:off x="1957070" y="823913"/>
          <a:ext cx="145573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342720" imgH="203040" progId="Equation.DSMT4">
                  <p:embed/>
                </p:oleObj>
              </mc:Choice>
              <mc:Fallback>
                <p:oleObj name="Equation" r:id="rId40" imgW="342720" imgH="203040" progId="Equation.DSMT4">
                  <p:embed/>
                  <p:pic>
                    <p:nvPicPr>
                      <p:cNvPr id="0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7070" y="823913"/>
                        <a:ext cx="145573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293609"/>
              </p:ext>
            </p:extLst>
          </p:nvPr>
        </p:nvGraphicFramePr>
        <p:xfrm>
          <a:off x="3311209" y="1044576"/>
          <a:ext cx="5937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39680" imgH="114120" progId="Equation.DSMT4">
                  <p:embed/>
                </p:oleObj>
              </mc:Choice>
              <mc:Fallback>
                <p:oleObj name="Equation" r:id="rId42" imgW="139680" imgH="114120" progId="Equation.DSMT4">
                  <p:embed/>
                  <p:pic>
                    <p:nvPicPr>
                      <p:cNvPr id="0" name="Obje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209" y="1044576"/>
                        <a:ext cx="5937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8600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882"/>
    </mc:Choice>
    <mc:Fallback xmlns="">
      <p:transition spd="slow" advTm="94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200" y="1858040"/>
            <a:ext cx="432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1863368"/>
            <a:ext cx="432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742260"/>
              </p:ext>
            </p:extLst>
          </p:nvPr>
        </p:nvGraphicFramePr>
        <p:xfrm>
          <a:off x="5015880" y="4725144"/>
          <a:ext cx="14557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720" imgH="203040" progId="Equation.DSMT4">
                  <p:embed/>
                </p:oleObj>
              </mc:Choice>
              <mc:Fallback>
                <p:oleObj name="Equation" r:id="rId6" imgW="3427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4725144"/>
                        <a:ext cx="14557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090738"/>
              </p:ext>
            </p:extLst>
          </p:nvPr>
        </p:nvGraphicFramePr>
        <p:xfrm>
          <a:off x="3287688" y="674632"/>
          <a:ext cx="1833563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1640" imgH="482400" progId="Equation.DSMT4">
                  <p:embed/>
                </p:oleObj>
              </mc:Choice>
              <mc:Fallback>
                <p:oleObj name="Equation" r:id="rId8" imgW="43164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674632"/>
                        <a:ext cx="1833563" cy="204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Carl Friedrich Gauss — Wikipédia">
            <a:extLst>
              <a:ext uri="{FF2B5EF4-FFF2-40B4-BE49-F238E27FC236}">
                <a16:creationId xmlns:a16="http://schemas.microsoft.com/office/drawing/2014/main" id="{16A1647F-7462-00CC-3766-93EB63DD1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7" y="1090374"/>
            <a:ext cx="1611608" cy="207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D73017C-72EF-E107-06CA-FEC3FFA886F8}"/>
              </a:ext>
            </a:extLst>
          </p:cNvPr>
          <p:cNvSpPr txBox="1"/>
          <p:nvPr/>
        </p:nvSpPr>
        <p:spPr>
          <a:xfrm>
            <a:off x="102834" y="271413"/>
            <a:ext cx="3153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/>
              <a:t>1792 – Gauss</a:t>
            </a:r>
          </a:p>
        </p:txBody>
      </p:sp>
      <p:pic>
        <p:nvPicPr>
          <p:cNvPr id="3076" name="Picture 4" descr="Jacques Hadamard and the Description of Mathematical Thought | SciHi Blog">
            <a:extLst>
              <a:ext uri="{FF2B5EF4-FFF2-40B4-BE49-F238E27FC236}">
                <a16:creationId xmlns:a16="http://schemas.microsoft.com/office/drawing/2014/main" id="{BEE18EAB-2D0D-0B4B-13A4-96EDD5771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903" y="264301"/>
            <a:ext cx="1833563" cy="231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1CED70F0-FE49-53BB-B946-405850899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720" y="3486679"/>
            <a:ext cx="1954610" cy="242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0D534C-BD6A-6E18-74F5-5BC7EC861C81}"/>
              </a:ext>
            </a:extLst>
          </p:cNvPr>
          <p:cNvSpPr txBox="1"/>
          <p:nvPr/>
        </p:nvSpPr>
        <p:spPr>
          <a:xfrm>
            <a:off x="8778516" y="2573197"/>
            <a:ext cx="2522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/>
              <a:t>Hadamard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0B84B4E-44CB-9B54-2F41-16F293E72D26}"/>
              </a:ext>
            </a:extLst>
          </p:cNvPr>
          <p:cNvSpPr txBox="1"/>
          <p:nvPr/>
        </p:nvSpPr>
        <p:spPr>
          <a:xfrm>
            <a:off x="8219617" y="5836345"/>
            <a:ext cx="3753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/>
              <a:t>La Vallée Poussin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6D375D8-399C-99C7-3C4E-80AD4578EB68}"/>
              </a:ext>
            </a:extLst>
          </p:cNvPr>
          <p:cNvSpPr txBox="1"/>
          <p:nvPr/>
        </p:nvSpPr>
        <p:spPr>
          <a:xfrm>
            <a:off x="7463156" y="3139666"/>
            <a:ext cx="1343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/>
              <a:t>1896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024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449"/>
    </mc:Choice>
    <mc:Fallback xmlns="">
      <p:transition spd="slow" advTm="76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010" y="1867042"/>
            <a:ext cx="432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9A8810B0-52BF-053A-FAB5-080C0F61AE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124371"/>
              </p:ext>
            </p:extLst>
          </p:nvPr>
        </p:nvGraphicFramePr>
        <p:xfrm>
          <a:off x="5015880" y="4725144"/>
          <a:ext cx="14557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2720" imgH="203040" progId="Equation.DSMT4">
                  <p:embed/>
                </p:oleObj>
              </mc:Choice>
              <mc:Fallback>
                <p:oleObj name="Equation" r:id="rId4" imgW="342720" imgH="20304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4725144"/>
                        <a:ext cx="14557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94F70860-1FBC-8D5D-1B44-D905AE904A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107398"/>
              </p:ext>
            </p:extLst>
          </p:nvPr>
        </p:nvGraphicFramePr>
        <p:xfrm>
          <a:off x="3287688" y="674632"/>
          <a:ext cx="1833563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1640" imgH="482400" progId="Equation.DSMT4">
                  <p:embed/>
                </p:oleObj>
              </mc:Choice>
              <mc:Fallback>
                <p:oleObj name="Equation" r:id="rId6" imgW="431640" imgH="482400" progId="Equation.DSMT4">
                  <p:embed/>
                  <p:pic>
                    <p:nvPicPr>
                      <p:cNvPr id="12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674632"/>
                        <a:ext cx="1833563" cy="204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73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56"/>
    </mc:Choice>
    <mc:Fallback xmlns="">
      <p:transition spd="slow" advTm="1355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024" y="1881610"/>
            <a:ext cx="432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9A7CA767-446C-B125-8A26-21A17A4FF2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124371"/>
              </p:ext>
            </p:extLst>
          </p:nvPr>
        </p:nvGraphicFramePr>
        <p:xfrm>
          <a:off x="5015880" y="4725144"/>
          <a:ext cx="14557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2720" imgH="203040" progId="Equation.DSMT4">
                  <p:embed/>
                </p:oleObj>
              </mc:Choice>
              <mc:Fallback>
                <p:oleObj name="Equation" r:id="rId4" imgW="342720" imgH="20304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4725144"/>
                        <a:ext cx="14557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B4811443-E194-3EF2-421C-903E831549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107398"/>
              </p:ext>
            </p:extLst>
          </p:nvPr>
        </p:nvGraphicFramePr>
        <p:xfrm>
          <a:off x="3287688" y="674632"/>
          <a:ext cx="1833563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1640" imgH="482400" progId="Equation.DSMT4">
                  <p:embed/>
                </p:oleObj>
              </mc:Choice>
              <mc:Fallback>
                <p:oleObj name="Equation" r:id="rId6" imgW="431640" imgH="482400" progId="Equation.DSMT4">
                  <p:embed/>
                  <p:pic>
                    <p:nvPicPr>
                      <p:cNvPr id="12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674632"/>
                        <a:ext cx="1833563" cy="204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883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77"/>
    </mc:Choice>
    <mc:Fallback xmlns="">
      <p:transition spd="slow" advTm="5037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024" y="1881610"/>
            <a:ext cx="432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953934"/>
              </p:ext>
            </p:extLst>
          </p:nvPr>
        </p:nvGraphicFramePr>
        <p:xfrm>
          <a:off x="6735024" y="5612112"/>
          <a:ext cx="10096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280" imgH="88560" progId="Equation.DSMT4">
                  <p:embed/>
                </p:oleObj>
              </mc:Choice>
              <mc:Fallback>
                <p:oleObj name="Equation" r:id="rId5" imgW="152280" imgH="88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5024" y="5612112"/>
                        <a:ext cx="10096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necteur droit 6"/>
          <p:cNvCxnSpPr/>
          <p:nvPr/>
        </p:nvCxnSpPr>
        <p:spPr>
          <a:xfrm>
            <a:off x="7968208" y="620688"/>
            <a:ext cx="0" cy="5904656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libre 9"/>
          <p:cNvSpPr/>
          <p:nvPr/>
        </p:nvSpPr>
        <p:spPr>
          <a:xfrm rot="288594">
            <a:off x="7434455" y="881374"/>
            <a:ext cx="1097280" cy="762000"/>
          </a:xfrm>
          <a:custGeom>
            <a:avLst/>
            <a:gdLst>
              <a:gd name="connsiteX0" fmla="*/ 0 w 1097280"/>
              <a:gd name="connsiteY0" fmla="*/ 762000 h 762000"/>
              <a:gd name="connsiteX1" fmla="*/ 558800 w 1097280"/>
              <a:gd name="connsiteY1" fmla="*/ 304800 h 762000"/>
              <a:gd name="connsiteX2" fmla="*/ 853440 w 1097280"/>
              <a:gd name="connsiteY2" fmla="*/ 111760 h 762000"/>
              <a:gd name="connsiteX3" fmla="*/ 1097280 w 1097280"/>
              <a:gd name="connsiteY3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7280" h="762000">
                <a:moveTo>
                  <a:pt x="0" y="762000"/>
                </a:moveTo>
                <a:cubicBezTo>
                  <a:pt x="208280" y="587586"/>
                  <a:pt x="416560" y="413173"/>
                  <a:pt x="558800" y="304800"/>
                </a:cubicBezTo>
                <a:cubicBezTo>
                  <a:pt x="701040" y="196427"/>
                  <a:pt x="763693" y="162560"/>
                  <a:pt x="853440" y="111760"/>
                </a:cubicBezTo>
                <a:cubicBezTo>
                  <a:pt x="943187" y="60960"/>
                  <a:pt x="1020233" y="30480"/>
                  <a:pt x="1097280" y="0"/>
                </a:cubicBezTo>
              </a:path>
            </a:pathLst>
          </a:cu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Forme libre 10"/>
          <p:cNvSpPr/>
          <p:nvPr/>
        </p:nvSpPr>
        <p:spPr>
          <a:xfrm rot="295513">
            <a:off x="7594879" y="650002"/>
            <a:ext cx="731520" cy="1131369"/>
          </a:xfrm>
          <a:custGeom>
            <a:avLst/>
            <a:gdLst>
              <a:gd name="connsiteX0" fmla="*/ 0 w 731520"/>
              <a:gd name="connsiteY0" fmla="*/ 955040 h 955040"/>
              <a:gd name="connsiteX1" fmla="*/ 30480 w 731520"/>
              <a:gd name="connsiteY1" fmla="*/ 904240 h 955040"/>
              <a:gd name="connsiteX2" fmla="*/ 40640 w 731520"/>
              <a:gd name="connsiteY2" fmla="*/ 873760 h 955040"/>
              <a:gd name="connsiteX3" fmla="*/ 101600 w 731520"/>
              <a:gd name="connsiteY3" fmla="*/ 843280 h 955040"/>
              <a:gd name="connsiteX4" fmla="*/ 132080 w 731520"/>
              <a:gd name="connsiteY4" fmla="*/ 822960 h 955040"/>
              <a:gd name="connsiteX5" fmla="*/ 162560 w 731520"/>
              <a:gd name="connsiteY5" fmla="*/ 812800 h 955040"/>
              <a:gd name="connsiteX6" fmla="*/ 223520 w 731520"/>
              <a:gd name="connsiteY6" fmla="*/ 772160 h 955040"/>
              <a:gd name="connsiteX7" fmla="*/ 264160 w 731520"/>
              <a:gd name="connsiteY7" fmla="*/ 680720 h 955040"/>
              <a:gd name="connsiteX8" fmla="*/ 274320 w 731520"/>
              <a:gd name="connsiteY8" fmla="*/ 650240 h 955040"/>
              <a:gd name="connsiteX9" fmla="*/ 284480 w 731520"/>
              <a:gd name="connsiteY9" fmla="*/ 619760 h 955040"/>
              <a:gd name="connsiteX10" fmla="*/ 325120 w 731520"/>
              <a:gd name="connsiteY10" fmla="*/ 558800 h 955040"/>
              <a:gd name="connsiteX11" fmla="*/ 375920 w 731520"/>
              <a:gd name="connsiteY11" fmla="*/ 477520 h 955040"/>
              <a:gd name="connsiteX12" fmla="*/ 396240 w 731520"/>
              <a:gd name="connsiteY12" fmla="*/ 447040 h 955040"/>
              <a:gd name="connsiteX13" fmla="*/ 426720 w 731520"/>
              <a:gd name="connsiteY13" fmla="*/ 436880 h 955040"/>
              <a:gd name="connsiteX14" fmla="*/ 467360 w 731520"/>
              <a:gd name="connsiteY14" fmla="*/ 375920 h 955040"/>
              <a:gd name="connsiteX15" fmla="*/ 487680 w 731520"/>
              <a:gd name="connsiteY15" fmla="*/ 314960 h 955040"/>
              <a:gd name="connsiteX16" fmla="*/ 508000 w 731520"/>
              <a:gd name="connsiteY16" fmla="*/ 284480 h 955040"/>
              <a:gd name="connsiteX17" fmla="*/ 518160 w 731520"/>
              <a:gd name="connsiteY17" fmla="*/ 254000 h 955040"/>
              <a:gd name="connsiteX18" fmla="*/ 558800 w 731520"/>
              <a:gd name="connsiteY18" fmla="*/ 193040 h 955040"/>
              <a:gd name="connsiteX19" fmla="*/ 589280 w 731520"/>
              <a:gd name="connsiteY19" fmla="*/ 172720 h 955040"/>
              <a:gd name="connsiteX20" fmla="*/ 609600 w 731520"/>
              <a:gd name="connsiteY20" fmla="*/ 101600 h 955040"/>
              <a:gd name="connsiteX21" fmla="*/ 629920 w 731520"/>
              <a:gd name="connsiteY21" fmla="*/ 71120 h 955040"/>
              <a:gd name="connsiteX22" fmla="*/ 640080 w 731520"/>
              <a:gd name="connsiteY22" fmla="*/ 40640 h 955040"/>
              <a:gd name="connsiteX23" fmla="*/ 701040 w 731520"/>
              <a:gd name="connsiteY23" fmla="*/ 20320 h 955040"/>
              <a:gd name="connsiteX24" fmla="*/ 731520 w 731520"/>
              <a:gd name="connsiteY24" fmla="*/ 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31520" h="955040">
                <a:moveTo>
                  <a:pt x="0" y="955040"/>
                </a:moveTo>
                <a:cubicBezTo>
                  <a:pt x="10160" y="938107"/>
                  <a:pt x="21649" y="921903"/>
                  <a:pt x="30480" y="904240"/>
                </a:cubicBezTo>
                <a:cubicBezTo>
                  <a:pt x="35269" y="894661"/>
                  <a:pt x="33950" y="882123"/>
                  <a:pt x="40640" y="873760"/>
                </a:cubicBezTo>
                <a:cubicBezTo>
                  <a:pt x="54964" y="855855"/>
                  <a:pt x="81521" y="849973"/>
                  <a:pt x="101600" y="843280"/>
                </a:cubicBezTo>
                <a:cubicBezTo>
                  <a:pt x="111760" y="836507"/>
                  <a:pt x="121158" y="828421"/>
                  <a:pt x="132080" y="822960"/>
                </a:cubicBezTo>
                <a:cubicBezTo>
                  <a:pt x="141659" y="818171"/>
                  <a:pt x="153198" y="818001"/>
                  <a:pt x="162560" y="812800"/>
                </a:cubicBezTo>
                <a:cubicBezTo>
                  <a:pt x="183908" y="800940"/>
                  <a:pt x="223520" y="772160"/>
                  <a:pt x="223520" y="772160"/>
                </a:cubicBezTo>
                <a:cubicBezTo>
                  <a:pt x="255721" y="723858"/>
                  <a:pt x="239979" y="753264"/>
                  <a:pt x="264160" y="680720"/>
                </a:cubicBezTo>
                <a:lnTo>
                  <a:pt x="274320" y="650240"/>
                </a:lnTo>
                <a:cubicBezTo>
                  <a:pt x="277707" y="640080"/>
                  <a:pt x="278539" y="628671"/>
                  <a:pt x="284480" y="619760"/>
                </a:cubicBezTo>
                <a:cubicBezTo>
                  <a:pt x="298027" y="599440"/>
                  <a:pt x="317397" y="581968"/>
                  <a:pt x="325120" y="558800"/>
                </a:cubicBezTo>
                <a:cubicBezTo>
                  <a:pt x="349301" y="486256"/>
                  <a:pt x="327618" y="509721"/>
                  <a:pt x="375920" y="477520"/>
                </a:cubicBezTo>
                <a:cubicBezTo>
                  <a:pt x="382693" y="467360"/>
                  <a:pt x="386705" y="454668"/>
                  <a:pt x="396240" y="447040"/>
                </a:cubicBezTo>
                <a:cubicBezTo>
                  <a:pt x="404603" y="440350"/>
                  <a:pt x="419147" y="444453"/>
                  <a:pt x="426720" y="436880"/>
                </a:cubicBezTo>
                <a:cubicBezTo>
                  <a:pt x="443989" y="419611"/>
                  <a:pt x="453813" y="396240"/>
                  <a:pt x="467360" y="375920"/>
                </a:cubicBezTo>
                <a:cubicBezTo>
                  <a:pt x="479241" y="358098"/>
                  <a:pt x="475799" y="332782"/>
                  <a:pt x="487680" y="314960"/>
                </a:cubicBezTo>
                <a:cubicBezTo>
                  <a:pt x="494453" y="304800"/>
                  <a:pt x="502539" y="295402"/>
                  <a:pt x="508000" y="284480"/>
                </a:cubicBezTo>
                <a:cubicBezTo>
                  <a:pt x="512789" y="274901"/>
                  <a:pt x="512959" y="263362"/>
                  <a:pt x="518160" y="254000"/>
                </a:cubicBezTo>
                <a:cubicBezTo>
                  <a:pt x="530020" y="232652"/>
                  <a:pt x="545253" y="213360"/>
                  <a:pt x="558800" y="193040"/>
                </a:cubicBezTo>
                <a:cubicBezTo>
                  <a:pt x="565573" y="182880"/>
                  <a:pt x="579120" y="179493"/>
                  <a:pt x="589280" y="172720"/>
                </a:cubicBezTo>
                <a:cubicBezTo>
                  <a:pt x="592535" y="159699"/>
                  <a:pt x="602312" y="116176"/>
                  <a:pt x="609600" y="101600"/>
                </a:cubicBezTo>
                <a:cubicBezTo>
                  <a:pt x="615061" y="90678"/>
                  <a:pt x="624459" y="82042"/>
                  <a:pt x="629920" y="71120"/>
                </a:cubicBezTo>
                <a:cubicBezTo>
                  <a:pt x="634709" y="61541"/>
                  <a:pt x="631365" y="46865"/>
                  <a:pt x="640080" y="40640"/>
                </a:cubicBezTo>
                <a:cubicBezTo>
                  <a:pt x="657509" y="28190"/>
                  <a:pt x="701040" y="20320"/>
                  <a:pt x="701040" y="20320"/>
                </a:cubicBezTo>
                <a:lnTo>
                  <a:pt x="731520" y="0"/>
                </a:lnTo>
              </a:path>
            </a:pathLst>
          </a:custGeom>
          <a:noFill/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ZoneTexte 13"/>
          <p:cNvSpPr txBox="1"/>
          <p:nvPr/>
        </p:nvSpPr>
        <p:spPr>
          <a:xfrm>
            <a:off x="8181526" y="5183318"/>
            <a:ext cx="12241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800" dirty="0"/>
              <a:t>?</a:t>
            </a:r>
          </a:p>
        </p:txBody>
      </p:sp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997623"/>
              </p:ext>
            </p:extLst>
          </p:nvPr>
        </p:nvGraphicFramePr>
        <p:xfrm>
          <a:off x="6607914" y="1630960"/>
          <a:ext cx="100965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88560" progId="Equation.DSMT4">
                  <p:embed/>
                </p:oleObj>
              </mc:Choice>
              <mc:Fallback>
                <p:oleObj name="Equation" r:id="rId7" imgW="152280" imgH="88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914" y="1630960"/>
                        <a:ext cx="1009650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Picture of J E Littlewood&#10; ">
            <a:extLst>
              <a:ext uri="{FF2B5EF4-FFF2-40B4-BE49-F238E27FC236}">
                <a16:creationId xmlns:a16="http://schemas.microsoft.com/office/drawing/2014/main" id="{BD6CC7A7-373D-FB14-4592-74F419428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748" y="1179328"/>
            <a:ext cx="2323161" cy="281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8318D4-980F-CAFE-C822-124809C10593}"/>
              </a:ext>
            </a:extLst>
          </p:cNvPr>
          <p:cNvSpPr txBox="1"/>
          <p:nvPr/>
        </p:nvSpPr>
        <p:spPr>
          <a:xfrm>
            <a:off x="8191743" y="4041610"/>
            <a:ext cx="4817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/>
              <a:t>1914 - </a:t>
            </a:r>
            <a:r>
              <a:rPr lang="fr-CA" sz="4000" dirty="0" err="1"/>
              <a:t>Littlewood</a:t>
            </a:r>
            <a:endParaRPr lang="fr-CA" sz="4000" dirty="0"/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68C40D45-EBCC-CEA0-E922-46C864BA1C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124371"/>
              </p:ext>
            </p:extLst>
          </p:nvPr>
        </p:nvGraphicFramePr>
        <p:xfrm>
          <a:off x="5015880" y="4725144"/>
          <a:ext cx="14557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42720" imgH="203040" progId="Equation.DSMT4">
                  <p:embed/>
                </p:oleObj>
              </mc:Choice>
              <mc:Fallback>
                <p:oleObj name="Equation" r:id="rId10" imgW="342720" imgH="203040" progId="Equation.DSMT4">
                  <p:embed/>
                  <p:pic>
                    <p:nvPicPr>
                      <p:cNvPr id="3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4725144"/>
                        <a:ext cx="14557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A38ACB92-50C0-AC8F-F806-886C41830F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107398"/>
              </p:ext>
            </p:extLst>
          </p:nvPr>
        </p:nvGraphicFramePr>
        <p:xfrm>
          <a:off x="3287688" y="674632"/>
          <a:ext cx="1833563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31640" imgH="482400" progId="Equation.DSMT4">
                  <p:embed/>
                </p:oleObj>
              </mc:Choice>
              <mc:Fallback>
                <p:oleObj name="Equation" r:id="rId12" imgW="431640" imgH="482400" progId="Equation.DSMT4">
                  <p:embed/>
                  <p:pic>
                    <p:nvPicPr>
                      <p:cNvPr id="12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674632"/>
                        <a:ext cx="1833563" cy="204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9768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750"/>
    </mc:Choice>
    <mc:Fallback xmlns="">
      <p:transition spd="slow" advTm="82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024" y="1881610"/>
            <a:ext cx="4320000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2481278"/>
              </p:ext>
            </p:extLst>
          </p:nvPr>
        </p:nvGraphicFramePr>
        <p:xfrm>
          <a:off x="8728219" y="4784473"/>
          <a:ext cx="3153177" cy="1535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20560" imgH="253800" progId="Equation.DSMT4">
                  <p:embed/>
                </p:oleObj>
              </mc:Choice>
              <mc:Fallback>
                <p:oleObj name="Equation" r:id="rId5" imgW="520560" imgH="253800" progId="Equation.DSMT4">
                  <p:embed/>
                  <p:pic>
                    <p:nvPicPr>
                      <p:cNvPr id="4" name="Obje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28219" y="4784473"/>
                        <a:ext cx="3153177" cy="15359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2" descr="Résultats de recherche d'images pour « cube rubik »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6735024" y="5612112"/>
          <a:ext cx="10096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88560" progId="Equation.DSMT4">
                  <p:embed/>
                </p:oleObj>
              </mc:Choice>
              <mc:Fallback>
                <p:oleObj name="Equation" r:id="rId7" imgW="152280" imgH="88560" progId="Equation.DSMT4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5024" y="5612112"/>
                        <a:ext cx="10096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necteur droit 6"/>
          <p:cNvCxnSpPr/>
          <p:nvPr/>
        </p:nvCxnSpPr>
        <p:spPr>
          <a:xfrm>
            <a:off x="7968208" y="620688"/>
            <a:ext cx="0" cy="5904656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e libre 9"/>
          <p:cNvSpPr/>
          <p:nvPr/>
        </p:nvSpPr>
        <p:spPr>
          <a:xfrm rot="288594">
            <a:off x="7434455" y="881374"/>
            <a:ext cx="1097280" cy="762000"/>
          </a:xfrm>
          <a:custGeom>
            <a:avLst/>
            <a:gdLst>
              <a:gd name="connsiteX0" fmla="*/ 0 w 1097280"/>
              <a:gd name="connsiteY0" fmla="*/ 762000 h 762000"/>
              <a:gd name="connsiteX1" fmla="*/ 558800 w 1097280"/>
              <a:gd name="connsiteY1" fmla="*/ 304800 h 762000"/>
              <a:gd name="connsiteX2" fmla="*/ 853440 w 1097280"/>
              <a:gd name="connsiteY2" fmla="*/ 111760 h 762000"/>
              <a:gd name="connsiteX3" fmla="*/ 1097280 w 1097280"/>
              <a:gd name="connsiteY3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7280" h="762000">
                <a:moveTo>
                  <a:pt x="0" y="762000"/>
                </a:moveTo>
                <a:cubicBezTo>
                  <a:pt x="208280" y="587586"/>
                  <a:pt x="416560" y="413173"/>
                  <a:pt x="558800" y="304800"/>
                </a:cubicBezTo>
                <a:cubicBezTo>
                  <a:pt x="701040" y="196427"/>
                  <a:pt x="763693" y="162560"/>
                  <a:pt x="853440" y="111760"/>
                </a:cubicBezTo>
                <a:cubicBezTo>
                  <a:pt x="943187" y="60960"/>
                  <a:pt x="1020233" y="30480"/>
                  <a:pt x="1097280" y="0"/>
                </a:cubicBezTo>
              </a:path>
            </a:pathLst>
          </a:custGeom>
          <a:noFill/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Forme libre 10"/>
          <p:cNvSpPr/>
          <p:nvPr/>
        </p:nvSpPr>
        <p:spPr>
          <a:xfrm rot="295513">
            <a:off x="7594879" y="650002"/>
            <a:ext cx="731520" cy="1131369"/>
          </a:xfrm>
          <a:custGeom>
            <a:avLst/>
            <a:gdLst>
              <a:gd name="connsiteX0" fmla="*/ 0 w 731520"/>
              <a:gd name="connsiteY0" fmla="*/ 955040 h 955040"/>
              <a:gd name="connsiteX1" fmla="*/ 30480 w 731520"/>
              <a:gd name="connsiteY1" fmla="*/ 904240 h 955040"/>
              <a:gd name="connsiteX2" fmla="*/ 40640 w 731520"/>
              <a:gd name="connsiteY2" fmla="*/ 873760 h 955040"/>
              <a:gd name="connsiteX3" fmla="*/ 101600 w 731520"/>
              <a:gd name="connsiteY3" fmla="*/ 843280 h 955040"/>
              <a:gd name="connsiteX4" fmla="*/ 132080 w 731520"/>
              <a:gd name="connsiteY4" fmla="*/ 822960 h 955040"/>
              <a:gd name="connsiteX5" fmla="*/ 162560 w 731520"/>
              <a:gd name="connsiteY5" fmla="*/ 812800 h 955040"/>
              <a:gd name="connsiteX6" fmla="*/ 223520 w 731520"/>
              <a:gd name="connsiteY6" fmla="*/ 772160 h 955040"/>
              <a:gd name="connsiteX7" fmla="*/ 264160 w 731520"/>
              <a:gd name="connsiteY7" fmla="*/ 680720 h 955040"/>
              <a:gd name="connsiteX8" fmla="*/ 274320 w 731520"/>
              <a:gd name="connsiteY8" fmla="*/ 650240 h 955040"/>
              <a:gd name="connsiteX9" fmla="*/ 284480 w 731520"/>
              <a:gd name="connsiteY9" fmla="*/ 619760 h 955040"/>
              <a:gd name="connsiteX10" fmla="*/ 325120 w 731520"/>
              <a:gd name="connsiteY10" fmla="*/ 558800 h 955040"/>
              <a:gd name="connsiteX11" fmla="*/ 375920 w 731520"/>
              <a:gd name="connsiteY11" fmla="*/ 477520 h 955040"/>
              <a:gd name="connsiteX12" fmla="*/ 396240 w 731520"/>
              <a:gd name="connsiteY12" fmla="*/ 447040 h 955040"/>
              <a:gd name="connsiteX13" fmla="*/ 426720 w 731520"/>
              <a:gd name="connsiteY13" fmla="*/ 436880 h 955040"/>
              <a:gd name="connsiteX14" fmla="*/ 467360 w 731520"/>
              <a:gd name="connsiteY14" fmla="*/ 375920 h 955040"/>
              <a:gd name="connsiteX15" fmla="*/ 487680 w 731520"/>
              <a:gd name="connsiteY15" fmla="*/ 314960 h 955040"/>
              <a:gd name="connsiteX16" fmla="*/ 508000 w 731520"/>
              <a:gd name="connsiteY16" fmla="*/ 284480 h 955040"/>
              <a:gd name="connsiteX17" fmla="*/ 518160 w 731520"/>
              <a:gd name="connsiteY17" fmla="*/ 254000 h 955040"/>
              <a:gd name="connsiteX18" fmla="*/ 558800 w 731520"/>
              <a:gd name="connsiteY18" fmla="*/ 193040 h 955040"/>
              <a:gd name="connsiteX19" fmla="*/ 589280 w 731520"/>
              <a:gd name="connsiteY19" fmla="*/ 172720 h 955040"/>
              <a:gd name="connsiteX20" fmla="*/ 609600 w 731520"/>
              <a:gd name="connsiteY20" fmla="*/ 101600 h 955040"/>
              <a:gd name="connsiteX21" fmla="*/ 629920 w 731520"/>
              <a:gd name="connsiteY21" fmla="*/ 71120 h 955040"/>
              <a:gd name="connsiteX22" fmla="*/ 640080 w 731520"/>
              <a:gd name="connsiteY22" fmla="*/ 40640 h 955040"/>
              <a:gd name="connsiteX23" fmla="*/ 701040 w 731520"/>
              <a:gd name="connsiteY23" fmla="*/ 20320 h 955040"/>
              <a:gd name="connsiteX24" fmla="*/ 731520 w 731520"/>
              <a:gd name="connsiteY24" fmla="*/ 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31520" h="955040">
                <a:moveTo>
                  <a:pt x="0" y="955040"/>
                </a:moveTo>
                <a:cubicBezTo>
                  <a:pt x="10160" y="938107"/>
                  <a:pt x="21649" y="921903"/>
                  <a:pt x="30480" y="904240"/>
                </a:cubicBezTo>
                <a:cubicBezTo>
                  <a:pt x="35269" y="894661"/>
                  <a:pt x="33950" y="882123"/>
                  <a:pt x="40640" y="873760"/>
                </a:cubicBezTo>
                <a:cubicBezTo>
                  <a:pt x="54964" y="855855"/>
                  <a:pt x="81521" y="849973"/>
                  <a:pt x="101600" y="843280"/>
                </a:cubicBezTo>
                <a:cubicBezTo>
                  <a:pt x="111760" y="836507"/>
                  <a:pt x="121158" y="828421"/>
                  <a:pt x="132080" y="822960"/>
                </a:cubicBezTo>
                <a:cubicBezTo>
                  <a:pt x="141659" y="818171"/>
                  <a:pt x="153198" y="818001"/>
                  <a:pt x="162560" y="812800"/>
                </a:cubicBezTo>
                <a:cubicBezTo>
                  <a:pt x="183908" y="800940"/>
                  <a:pt x="223520" y="772160"/>
                  <a:pt x="223520" y="772160"/>
                </a:cubicBezTo>
                <a:cubicBezTo>
                  <a:pt x="255721" y="723858"/>
                  <a:pt x="239979" y="753264"/>
                  <a:pt x="264160" y="680720"/>
                </a:cubicBezTo>
                <a:lnTo>
                  <a:pt x="274320" y="650240"/>
                </a:lnTo>
                <a:cubicBezTo>
                  <a:pt x="277707" y="640080"/>
                  <a:pt x="278539" y="628671"/>
                  <a:pt x="284480" y="619760"/>
                </a:cubicBezTo>
                <a:cubicBezTo>
                  <a:pt x="298027" y="599440"/>
                  <a:pt x="317397" y="581968"/>
                  <a:pt x="325120" y="558800"/>
                </a:cubicBezTo>
                <a:cubicBezTo>
                  <a:pt x="349301" y="486256"/>
                  <a:pt x="327618" y="509721"/>
                  <a:pt x="375920" y="477520"/>
                </a:cubicBezTo>
                <a:cubicBezTo>
                  <a:pt x="382693" y="467360"/>
                  <a:pt x="386705" y="454668"/>
                  <a:pt x="396240" y="447040"/>
                </a:cubicBezTo>
                <a:cubicBezTo>
                  <a:pt x="404603" y="440350"/>
                  <a:pt x="419147" y="444453"/>
                  <a:pt x="426720" y="436880"/>
                </a:cubicBezTo>
                <a:cubicBezTo>
                  <a:pt x="443989" y="419611"/>
                  <a:pt x="453813" y="396240"/>
                  <a:pt x="467360" y="375920"/>
                </a:cubicBezTo>
                <a:cubicBezTo>
                  <a:pt x="479241" y="358098"/>
                  <a:pt x="475799" y="332782"/>
                  <a:pt x="487680" y="314960"/>
                </a:cubicBezTo>
                <a:cubicBezTo>
                  <a:pt x="494453" y="304800"/>
                  <a:pt x="502539" y="295402"/>
                  <a:pt x="508000" y="284480"/>
                </a:cubicBezTo>
                <a:cubicBezTo>
                  <a:pt x="512789" y="274901"/>
                  <a:pt x="512959" y="263362"/>
                  <a:pt x="518160" y="254000"/>
                </a:cubicBezTo>
                <a:cubicBezTo>
                  <a:pt x="530020" y="232652"/>
                  <a:pt x="545253" y="213360"/>
                  <a:pt x="558800" y="193040"/>
                </a:cubicBezTo>
                <a:cubicBezTo>
                  <a:pt x="565573" y="182880"/>
                  <a:pt x="579120" y="179493"/>
                  <a:pt x="589280" y="172720"/>
                </a:cubicBezTo>
                <a:cubicBezTo>
                  <a:pt x="592535" y="159699"/>
                  <a:pt x="602312" y="116176"/>
                  <a:pt x="609600" y="101600"/>
                </a:cubicBezTo>
                <a:cubicBezTo>
                  <a:pt x="615061" y="90678"/>
                  <a:pt x="624459" y="82042"/>
                  <a:pt x="629920" y="71120"/>
                </a:cubicBezTo>
                <a:cubicBezTo>
                  <a:pt x="634709" y="61541"/>
                  <a:pt x="631365" y="46865"/>
                  <a:pt x="640080" y="40640"/>
                </a:cubicBezTo>
                <a:cubicBezTo>
                  <a:pt x="657509" y="28190"/>
                  <a:pt x="701040" y="20320"/>
                  <a:pt x="701040" y="20320"/>
                </a:cubicBezTo>
                <a:lnTo>
                  <a:pt x="731520" y="0"/>
                </a:lnTo>
              </a:path>
            </a:pathLst>
          </a:custGeom>
          <a:noFill/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6607914" y="1630960"/>
          <a:ext cx="100965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88560" progId="Equation.DSMT4">
                  <p:embed/>
                </p:oleObj>
              </mc:Choice>
              <mc:Fallback>
                <p:oleObj name="Equation" r:id="rId9" imgW="152280" imgH="88560" progId="Equation.DSMT4">
                  <p:embed/>
                  <p:pic>
                    <p:nvPicPr>
                      <p:cNvPr id="15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914" y="1630960"/>
                        <a:ext cx="1009650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Stanley Skewes - Alchetron, The Free Social Encyclopedia">
            <a:extLst>
              <a:ext uri="{FF2B5EF4-FFF2-40B4-BE49-F238E27FC236}">
                <a16:creationId xmlns:a16="http://schemas.microsoft.com/office/drawing/2014/main" id="{97A6BAA9-547E-1B1C-F975-C6A246EE5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838" y="1254757"/>
            <a:ext cx="2692398" cy="263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CFBD38-3AEF-4EE1-6F4A-F076865B5495}"/>
              </a:ext>
            </a:extLst>
          </p:cNvPr>
          <p:cNvSpPr txBox="1"/>
          <p:nvPr/>
        </p:nvSpPr>
        <p:spPr>
          <a:xfrm>
            <a:off x="8373616" y="3561988"/>
            <a:ext cx="3585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400" dirty="0"/>
              <a:t>1933 - </a:t>
            </a:r>
            <a:r>
              <a:rPr lang="fr-CA" sz="4400" dirty="0" err="1"/>
              <a:t>Skewes</a:t>
            </a:r>
            <a:endParaRPr lang="fr-CA" sz="4400" dirty="0"/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BEBF6963-2668-7556-0505-2E63D6DF0B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054548"/>
              </p:ext>
            </p:extLst>
          </p:nvPr>
        </p:nvGraphicFramePr>
        <p:xfrm>
          <a:off x="5015880" y="4725144"/>
          <a:ext cx="1455737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42720" imgH="203040" progId="Equation.DSMT4">
                  <p:embed/>
                </p:oleObj>
              </mc:Choice>
              <mc:Fallback>
                <p:oleObj name="Equation" r:id="rId12" imgW="342720" imgH="203040" progId="Equation.DSMT4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68C40D45-EBCC-CEA0-E922-46C864BA1C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4725144"/>
                        <a:ext cx="1455737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68B8813C-77DF-C1C6-881E-1275D98022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70723"/>
              </p:ext>
            </p:extLst>
          </p:nvPr>
        </p:nvGraphicFramePr>
        <p:xfrm>
          <a:off x="3287688" y="674632"/>
          <a:ext cx="1833563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31640" imgH="482400" progId="Equation.DSMT4">
                  <p:embed/>
                </p:oleObj>
              </mc:Choice>
              <mc:Fallback>
                <p:oleObj name="Equation" r:id="rId14" imgW="431640" imgH="482400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A38ACB92-50C0-AC8F-F806-886C41830F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674632"/>
                        <a:ext cx="1833563" cy="204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C131130C-1D5F-F366-84EA-ADA61F40F8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729100"/>
              </p:ext>
            </p:extLst>
          </p:nvPr>
        </p:nvGraphicFramePr>
        <p:xfrm>
          <a:off x="7969790" y="4815114"/>
          <a:ext cx="1557004" cy="1485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66400" imgH="253800" progId="Equation.DSMT4">
                  <p:embed/>
                </p:oleObj>
              </mc:Choice>
              <mc:Fallback>
                <p:oleObj name="Equation" r:id="rId16" imgW="266400" imgH="253800" progId="Equation.DSMT4">
                  <p:embed/>
                  <p:pic>
                    <p:nvPicPr>
                      <p:cNvPr id="4" name="Objet 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969790" y="4815114"/>
                        <a:ext cx="1557004" cy="1485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1706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750"/>
    </mc:Choice>
    <mc:Fallback xmlns="">
      <p:transition spd="slow" advTm="82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9.3|0.7|0.5|2.4|1.4|0.5|1.6|1.4|10.8|9.2|13.2|15.3|1.8|3.6|1.8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2|2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223</Words>
  <Application>Microsoft Office PowerPoint</Application>
  <PresentationFormat>Grand écran</PresentationFormat>
  <Paragraphs>27</Paragraphs>
  <Slides>7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Thème Office</vt:lpstr>
      <vt:lpstr>Equation</vt:lpstr>
      <vt:lpstr>MathType 7.0 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36</cp:revision>
  <dcterms:created xsi:type="dcterms:W3CDTF">2015-11-12T01:11:05Z</dcterms:created>
  <dcterms:modified xsi:type="dcterms:W3CDTF">2024-05-01T23:30:25Z</dcterms:modified>
</cp:coreProperties>
</file>