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826" r:id="rId3"/>
    <p:sldId id="827" r:id="rId4"/>
    <p:sldId id="828" r:id="rId5"/>
    <p:sldId id="829" r:id="rId6"/>
    <p:sldId id="830" r:id="rId7"/>
    <p:sldId id="831" r:id="rId8"/>
    <p:sldId id="832" r:id="rId9"/>
    <p:sldId id="833" r:id="rId10"/>
    <p:sldId id="883" r:id="rId11"/>
    <p:sldId id="884" r:id="rId12"/>
    <p:sldId id="885" r:id="rId13"/>
    <p:sldId id="886" r:id="rId14"/>
    <p:sldId id="887" r:id="rId15"/>
    <p:sldId id="346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E0A9C-17BB-470C-92EC-C70742004522}" v="1" dt="2022-11-07T20:43:49.2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0" autoAdjust="0"/>
    <p:restoredTop sz="89070" autoAdjust="0"/>
  </p:normalViewPr>
  <p:slideViewPr>
    <p:cSldViewPr snapToGrid="0">
      <p:cViewPr varScale="1">
        <p:scale>
          <a:sx n="146" d="100"/>
          <a:sy n="146" d="100"/>
        </p:scale>
        <p:origin x="10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Côté" userId="6e021fe2-e8aa-44cc-b612-0a4fd388562f" providerId="ADAL" clId="{702E0A9C-17BB-470C-92EC-C70742004522}"/>
    <pc:docChg chg="custSel modSld">
      <pc:chgData name="Christian Côté" userId="6e021fe2-e8aa-44cc-b612-0a4fd388562f" providerId="ADAL" clId="{702E0A9C-17BB-470C-92EC-C70742004522}" dt="2022-11-07T20:47:45.060" v="211" actId="20577"/>
      <pc:docMkLst>
        <pc:docMk/>
      </pc:docMkLst>
      <pc:sldChg chg="modSp mod">
        <pc:chgData name="Christian Côté" userId="6e021fe2-e8aa-44cc-b612-0a4fd388562f" providerId="ADAL" clId="{702E0A9C-17BB-470C-92EC-C70742004522}" dt="2022-11-07T20:44:17.836" v="128" actId="1076"/>
        <pc:sldMkLst>
          <pc:docMk/>
          <pc:sldMk cId="2074791142" sldId="262"/>
        </pc:sldMkLst>
        <pc:spChg chg="mod">
          <ac:chgData name="Christian Côté" userId="6e021fe2-e8aa-44cc-b612-0a4fd388562f" providerId="ADAL" clId="{702E0A9C-17BB-470C-92EC-C70742004522}" dt="2022-11-07T20:44:17.836" v="128" actId="1076"/>
          <ac:spMkLst>
            <pc:docMk/>
            <pc:sldMk cId="2074791142" sldId="262"/>
            <ac:spMk id="2" creationId="{D59A452F-ECC7-4CB5-AC11-23DE2325BB46}"/>
          </ac:spMkLst>
        </pc:spChg>
      </pc:sldChg>
      <pc:sldChg chg="delSp modSp mod modNotesTx">
        <pc:chgData name="Christian Côté" userId="6e021fe2-e8aa-44cc-b612-0a4fd388562f" providerId="ADAL" clId="{702E0A9C-17BB-470C-92EC-C70742004522}" dt="2022-11-07T20:47:45.060" v="211" actId="20577"/>
        <pc:sldMkLst>
          <pc:docMk/>
          <pc:sldMk cId="1698464109" sldId="347"/>
        </pc:sldMkLst>
        <pc:spChg chg="mod">
          <ac:chgData name="Christian Côté" userId="6e021fe2-e8aa-44cc-b612-0a4fd388562f" providerId="ADAL" clId="{702E0A9C-17BB-470C-92EC-C70742004522}" dt="2022-11-07T20:44:25.163" v="131" actId="1076"/>
          <ac:spMkLst>
            <pc:docMk/>
            <pc:sldMk cId="1698464109" sldId="347"/>
            <ac:spMk id="2" creationId="{D59A452F-ECC7-4CB5-AC11-23DE2325BB46}"/>
          </ac:spMkLst>
        </pc:spChg>
        <pc:spChg chg="mod">
          <ac:chgData name="Christian Côté" userId="6e021fe2-e8aa-44cc-b612-0a4fd388562f" providerId="ADAL" clId="{702E0A9C-17BB-470C-92EC-C70742004522}" dt="2022-11-07T20:44:30.004" v="132" actId="1076"/>
          <ac:spMkLst>
            <pc:docMk/>
            <pc:sldMk cId="1698464109" sldId="347"/>
            <ac:spMk id="3" creationId="{AF9DE55F-891F-4741-AE45-CC862F5376C7}"/>
          </ac:spMkLst>
        </pc:spChg>
        <pc:spChg chg="del">
          <ac:chgData name="Christian Côté" userId="6e021fe2-e8aa-44cc-b612-0a4fd388562f" providerId="ADAL" clId="{702E0A9C-17BB-470C-92EC-C70742004522}" dt="2022-11-07T20:44:21.829" v="130" actId="478"/>
          <ac:spMkLst>
            <pc:docMk/>
            <pc:sldMk cId="1698464109" sldId="347"/>
            <ac:spMk id="5" creationId="{CB9E97A2-A257-45CB-819F-B7EACEEBC96A}"/>
          </ac:spMkLst>
        </pc:spChg>
        <pc:spChg chg="mod">
          <ac:chgData name="Christian Côté" userId="6e021fe2-e8aa-44cc-b612-0a4fd388562f" providerId="ADAL" clId="{702E0A9C-17BB-470C-92EC-C70742004522}" dt="2022-11-07T20:44:30.004" v="132" actId="1076"/>
          <ac:spMkLst>
            <pc:docMk/>
            <pc:sldMk cId="1698464109" sldId="347"/>
            <ac:spMk id="8" creationId="{7F97D11C-9BC6-49E1-991B-40EB8A526C79}"/>
          </ac:spMkLst>
        </pc:spChg>
        <pc:picChg chg="del">
          <ac:chgData name="Christian Côté" userId="6e021fe2-e8aa-44cc-b612-0a4fd388562f" providerId="ADAL" clId="{702E0A9C-17BB-470C-92EC-C70742004522}" dt="2022-11-07T20:44:21.088" v="129" actId="478"/>
          <ac:picMkLst>
            <pc:docMk/>
            <pc:sldMk cId="1698464109" sldId="347"/>
            <ac:picMk id="4" creationId="{CD9E0468-20B1-433E-8861-DF44B02CC5D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5D7A8-D428-4E0F-B091-03F1F99CDDD6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D547A-B249-4A93-BB2F-FFE3B3C59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8709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Probabilité d’avoir au moins 5 f ou p consécutifs en 20 lancers est de 46%.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7D547A-B249-4A93-BB2F-FFE3B3C59809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588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5EBCE-F427-4993-A710-C1D0E33BCAF5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4751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FF0000"/>
                </a:solidFill>
                <a:latin typeface="docs-Roboto"/>
              </a:rPr>
              <a:t>4400 tirages pour avoir 50% chances deux pareils. Même chose qu’anniversaire.</a:t>
            </a:r>
            <a:endParaRPr kumimoji="0" lang="fr-CA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5EBCE-F427-4993-A710-C1D0E33BCAF5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680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5EBCE-F427-4993-A710-C1D0E33BCAF5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139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5EBCE-F427-4993-A710-C1D0E33BCAF5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975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5EBCE-F427-4993-A710-C1D0E33BCAF5}" type="slidenum">
              <a:rPr kumimoji="0" lang="fr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132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CE4A18-A8DE-4304-8982-6D1A65E0B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A9B7341-5E1A-4422-99BC-57D5DF109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23B629-4C0A-42AC-9B9D-45090953B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079071-67F6-49B1-9CD6-4FDFDC97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8ECC5A-5C91-4453-AB8B-E6848DC93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40198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A2D619-BB95-4FFA-BA60-781CAC897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D9429D-B464-458B-9004-56E9AC7BA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851248-57F9-4B98-B6C3-7F3EDBC1A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86B81-590C-43E5-8E45-2DD464B7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CF11CC-1B2F-4818-9553-BEB875BD3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0334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80ECAA-0CDD-4E64-8270-71E91A3E2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54497A-3A4D-45BB-857E-0C68DEB20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468B2C-DE73-4687-8323-ABB2E799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7AFE0A-2244-43E6-B9DE-23291EF09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A31124-F2B0-4613-B74C-B1E58961C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5540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F00936-4465-4CCB-947B-E0FF89E4E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367096-A9D3-4DE9-BA47-53524DC73C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39CAAB3-BBF1-4F3E-8979-04A249E0D9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939748F-C325-4EFD-B7C2-96600FF33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F54F16-F603-4E06-964C-BBBA3DC7A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0558044-8D42-43F5-8C4C-57D764F7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2258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7DC76B-7E98-488C-AD26-DCF67E75A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CD77370-62D1-4C40-A81B-C53C7E771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DF5E06-D987-46B6-BB25-BBF8FD6E5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F1379C-993B-4B91-BDC2-1A74818AC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B2C2AD2-DDC9-4FD6-A001-79F79CBFFE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E5BF72-04AA-478A-9748-907A4B500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0529694-B105-420C-B2CB-7B7EA24C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1C7A71F-78E0-4D37-AE4C-972FE5133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0674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9DDDC6-D50F-4012-A852-FD85D051C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F069157-2B80-4515-A97E-2A9D3493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81D53E-EFBD-4E83-8E99-E8EBA0101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BCF1050-4160-445D-BDF3-4EF813428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75527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A1DB013-2813-491B-91CC-A31816ABD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AD16A1D-AFBC-4CBE-AB42-C6C263CA8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E6818B-91BE-4F58-8C73-83849880F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11608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F8C361-EF35-4A32-A839-2F896AF3B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7047D1-F65C-4934-BA49-D98DDC6B2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A9758F4-32EA-482D-9969-CD432CDBF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BE01EC-1C80-4980-9D59-A97516E6D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7B183B-26EB-4A64-BCE8-4449DDADB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439929-258B-4085-BFF1-933D4D76F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28712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9C51C4-E1AB-4EB0-B7FE-C3C350EFD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A35640E-019D-4A7D-8719-8D8DF987C8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96A413-C783-4C14-9E08-3394287A4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1250DBB-5C88-4C37-B87D-BD2207B7E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B3EE8F-ADBC-4D46-8B86-A110D2539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4BF607-561C-4A75-A604-97E88EDA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34055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29BE22-08DA-44CE-AFB2-66363C05A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EC31984-0BE6-49B1-B659-163257740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803511-C62B-457D-B9D8-B68330E73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4AA296-83AA-449F-BDD5-AE466F455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EA039B-8CB8-426B-A281-70AC8000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9990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A8CF787-F058-4702-AB31-8561238127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685710A-68E9-4B02-8695-07C885F87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262E68-F281-4AD7-88B6-32D2ABCD7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F3616B-0331-414A-894C-E6D9C1224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83E1F8-1FEE-49EC-9AC3-F0E1C466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07336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D0AF711-1873-485F-8A0A-79D5C9503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9E1051-2DF1-40E8-BE66-D8A2B2FE1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55152E-BB7A-4C5A-AA4C-5CEC6AD9D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A3B764-3727-4AE8-B97D-BCF00EE95181}" type="datetimeFigureOut">
              <a:rPr lang="fr-CA" smtClean="0"/>
              <a:t>2024-10-10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294353-F4D7-4B2B-858F-6E17A408F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1963F9-6930-4E82-BDED-056B27C8E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D967D-41E0-4FEA-AE98-FE1258720F3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11521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rossmanchance.com/applets/2021/montyhall/Monty.html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52E4FC5-9064-470D-A56C-C070E3529083}"/>
              </a:ext>
            </a:extLst>
          </p:cNvPr>
          <p:cNvSpPr txBox="1"/>
          <p:nvPr/>
        </p:nvSpPr>
        <p:spPr>
          <a:xfrm>
            <a:off x="1905964" y="2613392"/>
            <a:ext cx="83800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6000" dirty="0"/>
              <a:t>Le hasard</a:t>
            </a:r>
          </a:p>
          <a:p>
            <a:pPr algn="ctr"/>
            <a:r>
              <a:rPr lang="fr-CA" sz="4000" dirty="0"/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1981556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59A452F-ECC7-4CB5-AC11-23DE2325BB46}"/>
              </a:ext>
            </a:extLst>
          </p:cNvPr>
          <p:cNvSpPr txBox="1"/>
          <p:nvPr/>
        </p:nvSpPr>
        <p:spPr>
          <a:xfrm>
            <a:off x="1099559" y="836712"/>
            <a:ext cx="64366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docs-Roboto"/>
                <a:ea typeface="+mn-ea"/>
                <a:cs typeface="+mn-cs"/>
              </a:rPr>
              <a:t>Quelles sont les chances qu'au moins deux personnes partagent la même date d'anniversaire?</a:t>
            </a:r>
            <a:endParaRPr kumimoji="0" lang="fr-C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22" name="Picture 2" descr="Gâteau d'anniversaire Fête PNG transparents - StickPNG | Gâteaux de joyeux  anniversaire, Idées de gâteau d'anniversaire, Image gateau">
            <a:extLst>
              <a:ext uri="{FF2B5EF4-FFF2-40B4-BE49-F238E27FC236}">
                <a16:creationId xmlns:a16="http://schemas.microsoft.com/office/drawing/2014/main" id="{CD52E33A-B906-49D7-3099-EAC03511F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033" y="2276872"/>
            <a:ext cx="4132345" cy="29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D368A9-4759-93C4-CC8E-686A2D07203D}"/>
              </a:ext>
            </a:extLst>
          </p:cNvPr>
          <p:cNvSpPr txBox="1"/>
          <p:nvPr/>
        </p:nvSpPr>
        <p:spPr>
          <a:xfrm>
            <a:off x="3647728" y="3158966"/>
            <a:ext cx="34563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cs-Roboto"/>
                <a:ea typeface="+mn-ea"/>
                <a:cs typeface="+mn-cs"/>
              </a:rPr>
              <a:t>10%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cs-Roboto"/>
                <a:ea typeface="+mn-ea"/>
                <a:cs typeface="+mn-cs"/>
              </a:rPr>
              <a:t>20%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cs-Roboto"/>
                <a:ea typeface="+mn-ea"/>
                <a:cs typeface="+mn-cs"/>
              </a:rPr>
              <a:t>30%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cs-Roboto"/>
                <a:ea typeface="+mn-ea"/>
                <a:cs typeface="+mn-cs"/>
              </a:rPr>
              <a:t>40%</a:t>
            </a: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cs-Roboto"/>
                <a:ea typeface="+mn-ea"/>
                <a:cs typeface="+mn-cs"/>
              </a:rPr>
              <a:t>Plus de 50%</a:t>
            </a:r>
          </a:p>
        </p:txBody>
      </p:sp>
    </p:spTree>
    <p:extLst>
      <p:ext uri="{BB962C8B-B14F-4D97-AF65-F5344CB8AC3E}">
        <p14:creationId xmlns:p14="http://schemas.microsoft.com/office/powerpoint/2010/main" val="26197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0A9CB0B-71B0-E4F4-B118-7EE9089A5C28}"/>
              </a:ext>
            </a:extLst>
          </p:cNvPr>
          <p:cNvSpPr txBox="1"/>
          <p:nvPr/>
        </p:nvSpPr>
        <p:spPr>
          <a:xfrm>
            <a:off x="3483341" y="1855005"/>
            <a:ext cx="53285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docs-Roboto"/>
                <a:ea typeface="+mn-ea"/>
                <a:cs typeface="+mn-cs"/>
              </a:rPr>
              <a:t>Simuler le lancer de 20 pièces de monnaie (P ou F)</a:t>
            </a:r>
            <a:endParaRPr kumimoji="0" lang="fr-C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869F68-3FBD-C092-81A5-8F0C48D015E4}"/>
              </a:ext>
            </a:extLst>
          </p:cNvPr>
          <p:cNvSpPr txBox="1"/>
          <p:nvPr/>
        </p:nvSpPr>
        <p:spPr>
          <a:xfrm>
            <a:off x="1098665" y="4384207"/>
            <a:ext cx="9083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docs-Roboto"/>
                <a:ea typeface="+mn-ea"/>
                <a:cs typeface="+mn-cs"/>
              </a:rPr>
              <a:t>P( 5 piles ou faces consécutifs)</a:t>
            </a:r>
            <a:endParaRPr kumimoji="0" lang="fr-C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D1FEF6F-3100-FDCE-A2CF-B5B31AFD5FD7}"/>
              </a:ext>
            </a:extLst>
          </p:cNvPr>
          <p:cNvSpPr txBox="1"/>
          <p:nvPr/>
        </p:nvSpPr>
        <p:spPr>
          <a:xfrm>
            <a:off x="7885748" y="4384206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202124"/>
                </a:solidFill>
                <a:effectLst/>
                <a:uLnTx/>
                <a:uFillTx/>
                <a:latin typeface="docs-Roboto"/>
                <a:ea typeface="+mn-ea"/>
                <a:cs typeface="+mn-cs"/>
              </a:rPr>
              <a:t>= 46%</a:t>
            </a:r>
            <a:endParaRPr kumimoji="0" lang="fr-C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0" name="Picture 4" descr="Numicanada - 2 dollars 2023 - Valeur des pièces de monnaie canadiennes">
            <a:extLst>
              <a:ext uri="{FF2B5EF4-FFF2-40B4-BE49-F238E27FC236}">
                <a16:creationId xmlns:a16="http://schemas.microsoft.com/office/drawing/2014/main" id="{79987F74-2D34-1AB8-10D5-E8B001563D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64"/>
          <a:stretch/>
        </p:blipFill>
        <p:spPr bwMode="auto">
          <a:xfrm>
            <a:off x="1335573" y="1589313"/>
            <a:ext cx="1748521" cy="1731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Numicanada - 2 dollars 2023 - Valeur des pièces de monnaie canadiennes">
            <a:extLst>
              <a:ext uri="{FF2B5EF4-FFF2-40B4-BE49-F238E27FC236}">
                <a16:creationId xmlns:a16="http://schemas.microsoft.com/office/drawing/2014/main" id="{6659F6CF-5548-DE8C-2F99-5158FCF2FC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9"/>
          <a:stretch/>
        </p:blipFill>
        <p:spPr bwMode="auto">
          <a:xfrm>
            <a:off x="9211180" y="1685300"/>
            <a:ext cx="1649777" cy="163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34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Éclair 4">
            <a:extLst>
              <a:ext uri="{FF2B5EF4-FFF2-40B4-BE49-F238E27FC236}">
                <a16:creationId xmlns:a16="http://schemas.microsoft.com/office/drawing/2014/main" id="{A406412E-9128-4727-8AB9-F3F107222CA8}"/>
              </a:ext>
            </a:extLst>
          </p:cNvPr>
          <p:cNvSpPr/>
          <p:nvPr/>
        </p:nvSpPr>
        <p:spPr>
          <a:xfrm rot="4572449">
            <a:off x="741196" y="1732217"/>
            <a:ext cx="3734449" cy="3393567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0E8620F-9769-4B55-9630-9D4C423ED916}"/>
              </a:ext>
            </a:extLst>
          </p:cNvPr>
          <p:cNvSpPr txBox="1"/>
          <p:nvPr/>
        </p:nvSpPr>
        <p:spPr>
          <a:xfrm>
            <a:off x="5300270" y="2473912"/>
            <a:ext cx="12916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</a:p>
        </p:txBody>
      </p:sp>
      <p:pic>
        <p:nvPicPr>
          <p:cNvPr id="8" name="Picture 2" descr="Le 6/49 fait un multimillionnaire au Québec">
            <a:extLst>
              <a:ext uri="{FF2B5EF4-FFF2-40B4-BE49-F238E27FC236}">
                <a16:creationId xmlns:a16="http://schemas.microsoft.com/office/drawing/2014/main" id="{BC1CBD75-3D82-4A34-95B8-1AE20D5E6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011" y="2473912"/>
            <a:ext cx="4186033" cy="192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107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AA23769-C846-420A-A813-C3C1BEB30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882" y="1017545"/>
            <a:ext cx="7553325" cy="6953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au 4">
                <a:extLst>
                  <a:ext uri="{FF2B5EF4-FFF2-40B4-BE49-F238E27FC236}">
                    <a16:creationId xmlns:a16="http://schemas.microsoft.com/office/drawing/2014/main" id="{98526557-45D1-4D6F-A38C-05DE910B134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775520" y="1810503"/>
              <a:ext cx="10093125" cy="376858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102026">
                      <a:extLst>
                        <a:ext uri="{9D8B030D-6E8A-4147-A177-3AD203B41FA5}">
                          <a16:colId xmlns:a16="http://schemas.microsoft.com/office/drawing/2014/main" val="685080766"/>
                        </a:ext>
                      </a:extLst>
                    </a:gridCol>
                    <a:gridCol w="3991099">
                      <a:extLst>
                        <a:ext uri="{9D8B030D-6E8A-4147-A177-3AD203B41FA5}">
                          <a16:colId xmlns:a16="http://schemas.microsoft.com/office/drawing/2014/main" val="3163544433"/>
                        </a:ext>
                      </a:extLst>
                    </a:gridCol>
                  </a:tblGrid>
                  <a:tr h="768459">
                    <a:tc>
                      <a:txBody>
                        <a:bodyPr/>
                        <a:lstStyle/>
                        <a:p>
                          <a:r>
                            <a:rPr lang="fr-CA" b="1" dirty="0">
                              <a:solidFill>
                                <a:schemeClr val="tx1"/>
                              </a:solidFill>
                            </a:rPr>
                            <a:t>Population approximative au États-Unis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CA" sz="2400" b="0" dirty="0">
                              <a:solidFill>
                                <a:schemeClr val="tx1"/>
                              </a:solidFill>
                            </a:rPr>
                            <a:t>330 000 000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5568039"/>
                      </a:ext>
                    </a:extLst>
                  </a:tr>
                  <a:tr h="1033747">
                    <a:tc>
                      <a:txBody>
                        <a:bodyPr/>
                        <a:lstStyle/>
                        <a:p>
                          <a:r>
                            <a:rPr lang="fr-CA" b="1" dirty="0">
                              <a:solidFill>
                                <a:schemeClr val="tx1"/>
                              </a:solidFill>
                            </a:rPr>
                            <a:t>Nombre moyens annuel de gens </a:t>
                          </a:r>
                        </a:p>
                        <a:p>
                          <a:r>
                            <a:rPr lang="fr-CA" b="1" dirty="0">
                              <a:solidFill>
                                <a:schemeClr val="tx1"/>
                              </a:solidFill>
                            </a:rPr>
                            <a:t>frappés par la foudre de 2009 à 2018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CA" sz="2400" b="0" dirty="0">
                              <a:solidFill>
                                <a:schemeClr val="tx1"/>
                              </a:solidFill>
                            </a:rPr>
                            <a:t>270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38999599"/>
                      </a:ext>
                    </a:extLst>
                  </a:tr>
                  <a:tr h="1063318">
                    <a:tc>
                      <a:txBody>
                        <a:bodyPr/>
                        <a:lstStyle/>
                        <a:p>
                          <a:r>
                            <a:rPr lang="fr-CA" b="1" dirty="0">
                              <a:solidFill>
                                <a:schemeClr val="tx1"/>
                              </a:solidFill>
                            </a:rPr>
                            <a:t>Probabilité d’être frappés par la foudre dans une année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CA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CA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270</m:t>
                                    </m:r>
                                  </m:num>
                                  <m:den>
                                    <m:r>
                                      <a:rPr lang="fr-CA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330 000 000</m:t>
                                    </m:r>
                                  </m:den>
                                </m:f>
                                <m:r>
                                  <a:rPr lang="fr-CA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fr-CA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CA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CA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1 200 000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CA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43338936"/>
                      </a:ext>
                    </a:extLst>
                  </a:tr>
                  <a:tr h="903063">
                    <a:tc>
                      <a:txBody>
                        <a:bodyPr/>
                        <a:lstStyle/>
                        <a:p>
                          <a:r>
                            <a:rPr lang="fr-CA" b="1" dirty="0">
                              <a:solidFill>
                                <a:schemeClr val="tx1"/>
                              </a:solidFill>
                            </a:rPr>
                            <a:t>Probabilité d’être frappé dans votre vie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fr-CA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CA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fr-CA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15 300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fr-CA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8764613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au 4">
                <a:extLst>
                  <a:ext uri="{FF2B5EF4-FFF2-40B4-BE49-F238E27FC236}">
                    <a16:creationId xmlns:a16="http://schemas.microsoft.com/office/drawing/2014/main" id="{98526557-45D1-4D6F-A38C-05DE910B134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3350018"/>
                  </p:ext>
                </p:extLst>
              </p:nvPr>
            </p:nvGraphicFramePr>
            <p:xfrm>
              <a:off x="1775520" y="1810503"/>
              <a:ext cx="10093125" cy="376858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102026">
                      <a:extLst>
                        <a:ext uri="{9D8B030D-6E8A-4147-A177-3AD203B41FA5}">
                          <a16:colId xmlns:a16="http://schemas.microsoft.com/office/drawing/2014/main" val="685080766"/>
                        </a:ext>
                      </a:extLst>
                    </a:gridCol>
                    <a:gridCol w="3991099">
                      <a:extLst>
                        <a:ext uri="{9D8B030D-6E8A-4147-A177-3AD203B41FA5}">
                          <a16:colId xmlns:a16="http://schemas.microsoft.com/office/drawing/2014/main" val="3163544433"/>
                        </a:ext>
                      </a:extLst>
                    </a:gridCol>
                  </a:tblGrid>
                  <a:tr h="768459">
                    <a:tc>
                      <a:txBody>
                        <a:bodyPr/>
                        <a:lstStyle/>
                        <a:p>
                          <a:r>
                            <a:rPr lang="fr-CA" b="1" dirty="0">
                              <a:solidFill>
                                <a:schemeClr val="tx1"/>
                              </a:solidFill>
                            </a:rPr>
                            <a:t>Population approximative au États-Unis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CA" sz="2400" b="0" dirty="0">
                              <a:solidFill>
                                <a:schemeClr val="tx1"/>
                              </a:solidFill>
                            </a:rPr>
                            <a:t>330 000 000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75568039"/>
                      </a:ext>
                    </a:extLst>
                  </a:tr>
                  <a:tr h="1033747">
                    <a:tc>
                      <a:txBody>
                        <a:bodyPr/>
                        <a:lstStyle/>
                        <a:p>
                          <a:r>
                            <a:rPr lang="fr-CA" b="1" dirty="0">
                              <a:solidFill>
                                <a:schemeClr val="tx1"/>
                              </a:solidFill>
                            </a:rPr>
                            <a:t>Nombre moyens annuel de gens </a:t>
                          </a:r>
                        </a:p>
                        <a:p>
                          <a:r>
                            <a:rPr lang="fr-CA" b="1" dirty="0">
                              <a:solidFill>
                                <a:schemeClr val="tx1"/>
                              </a:solidFill>
                            </a:rPr>
                            <a:t>frappés par la foudre de 2009 à 2018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CA" sz="2400" b="0" dirty="0">
                              <a:solidFill>
                                <a:schemeClr val="tx1"/>
                              </a:solidFill>
                            </a:rPr>
                            <a:t>270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38999599"/>
                      </a:ext>
                    </a:extLst>
                  </a:tr>
                  <a:tr h="1063318">
                    <a:tc>
                      <a:txBody>
                        <a:bodyPr/>
                        <a:lstStyle/>
                        <a:p>
                          <a:r>
                            <a:rPr lang="fr-CA" b="1" dirty="0">
                              <a:solidFill>
                                <a:schemeClr val="tx1"/>
                              </a:solidFill>
                            </a:rPr>
                            <a:t>Probabilité d’être frappés par la foudre dans une année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2977" t="-169714" r="-458" b="-86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3338936"/>
                      </a:ext>
                    </a:extLst>
                  </a:tr>
                  <a:tr h="903063">
                    <a:tc>
                      <a:txBody>
                        <a:bodyPr/>
                        <a:lstStyle/>
                        <a:p>
                          <a:r>
                            <a:rPr lang="fr-CA" b="1" dirty="0">
                              <a:solidFill>
                                <a:schemeClr val="tx1"/>
                              </a:solidFill>
                            </a:rPr>
                            <a:t>Probabilité d’être frappé dans votre vie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2977" t="-316779" r="-458" b="-13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646135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Éclair 5">
            <a:extLst>
              <a:ext uri="{FF2B5EF4-FFF2-40B4-BE49-F238E27FC236}">
                <a16:creationId xmlns:a16="http://schemas.microsoft.com/office/drawing/2014/main" id="{5222CBA7-0D56-4A24-AB2A-3B759E488423}"/>
              </a:ext>
            </a:extLst>
          </p:cNvPr>
          <p:cNvSpPr/>
          <p:nvPr/>
        </p:nvSpPr>
        <p:spPr>
          <a:xfrm rot="4572449">
            <a:off x="-804082" y="706208"/>
            <a:ext cx="4038455" cy="3295187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498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Éclair 4">
            <a:extLst>
              <a:ext uri="{FF2B5EF4-FFF2-40B4-BE49-F238E27FC236}">
                <a16:creationId xmlns:a16="http://schemas.microsoft.com/office/drawing/2014/main" id="{A406412E-9128-4727-8AB9-F3F107222CA8}"/>
              </a:ext>
            </a:extLst>
          </p:cNvPr>
          <p:cNvSpPr/>
          <p:nvPr/>
        </p:nvSpPr>
        <p:spPr>
          <a:xfrm rot="5148132">
            <a:off x="793460" y="217585"/>
            <a:ext cx="3317710" cy="3246950"/>
          </a:xfrm>
          <a:prstGeom prst="lightningBol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0E8620F-9769-4B55-9630-9D4C423ED916}"/>
              </a:ext>
            </a:extLst>
          </p:cNvPr>
          <p:cNvSpPr txBox="1"/>
          <p:nvPr/>
        </p:nvSpPr>
        <p:spPr>
          <a:xfrm>
            <a:off x="5217330" y="899755"/>
            <a:ext cx="12916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vs</a:t>
            </a:r>
          </a:p>
        </p:txBody>
      </p:sp>
      <p:pic>
        <p:nvPicPr>
          <p:cNvPr id="8" name="Picture 2" descr="Le 6/49 fait un multimillionnaire au Québec">
            <a:extLst>
              <a:ext uri="{FF2B5EF4-FFF2-40B4-BE49-F238E27FC236}">
                <a16:creationId xmlns:a16="http://schemas.microsoft.com/office/drawing/2014/main" id="{BC1CBD75-3D82-4A34-95B8-1AE20D5E6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927" y="877519"/>
            <a:ext cx="4186033" cy="192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7C6D7572-8CDE-4333-A887-0FCBCEB7F4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4670" y="2925396"/>
          <a:ext cx="2888194" cy="1689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2840" imgH="393480" progId="Equation.DSMT4">
                  <p:embed/>
                </p:oleObj>
              </mc:Choice>
              <mc:Fallback>
                <p:oleObj name="Equation" r:id="rId4" imgW="672840" imgH="393480" progId="Equation.DSMT4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7C6D7572-8CDE-4333-A887-0FCBCEB7F4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04670" y="2925396"/>
                        <a:ext cx="2888194" cy="16893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831C9ECC-23C0-4573-8929-1B39D524FC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06539" y="2872780"/>
          <a:ext cx="3388203" cy="1780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49160" imgH="393480" progId="Equation.DSMT4">
                  <p:embed/>
                </p:oleObj>
              </mc:Choice>
              <mc:Fallback>
                <p:oleObj name="Equation" r:id="rId6" imgW="749160" imgH="393480" progId="Equation.DSMT4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831C9ECC-23C0-4573-8929-1B39D524FC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906539" y="2872780"/>
                        <a:ext cx="3388203" cy="17802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48927993-A004-4948-A4CC-D191907C587B}"/>
              </a:ext>
            </a:extLst>
          </p:cNvPr>
          <p:cNvSpPr txBox="1"/>
          <p:nvPr/>
        </p:nvSpPr>
        <p:spPr>
          <a:xfrm>
            <a:off x="1954988" y="5080552"/>
            <a:ext cx="89577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Vous avez 12 fois plus de chance de vous faire frapper par la foudre que de gagner au 6/49</a:t>
            </a:r>
            <a:r>
              <a:rPr kumimoji="0" lang="fr-C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824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F0E8620F-9769-4B55-9630-9D4C423ED916}"/>
              </a:ext>
            </a:extLst>
          </p:cNvPr>
          <p:cNvSpPr txBox="1"/>
          <p:nvPr/>
        </p:nvSpPr>
        <p:spPr>
          <a:xfrm>
            <a:off x="2581155" y="506216"/>
            <a:ext cx="8981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Frappé 7 fois par la foudre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57B2C2-6B5A-4A4F-837B-5F14F7CA2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804" y="1707734"/>
            <a:ext cx="4484785" cy="453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34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CA64E69-FB82-4C3F-819C-48F7A6224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519" y="947304"/>
            <a:ext cx="6622640" cy="440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ABEC360-E98C-47F6-874E-0B7392E63311}"/>
              </a:ext>
            </a:extLst>
          </p:cNvPr>
          <p:cNvSpPr txBox="1"/>
          <p:nvPr/>
        </p:nvSpPr>
        <p:spPr>
          <a:xfrm>
            <a:off x="647705" y="740785"/>
            <a:ext cx="4022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Loto Bulgare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ED6FA45-FA81-4923-81C6-59625894F590}"/>
              </a:ext>
            </a:extLst>
          </p:cNvPr>
          <p:cNvSpPr txBox="1"/>
          <p:nvPr/>
        </p:nvSpPr>
        <p:spPr>
          <a:xfrm>
            <a:off x="700029" y="2122171"/>
            <a:ext cx="3686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 septembre 2009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4-15-23-24-35-42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1883438-7908-470E-86FB-466FAF68936D}"/>
              </a:ext>
            </a:extLst>
          </p:cNvPr>
          <p:cNvSpPr txBox="1"/>
          <p:nvPr/>
        </p:nvSpPr>
        <p:spPr>
          <a:xfrm>
            <a:off x="567211" y="4185988"/>
            <a:ext cx="39516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septembre 2009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4-15-23-24-35-42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33E570-91C8-4DF5-91AC-7D6AD8D9424A}"/>
              </a:ext>
            </a:extLst>
          </p:cNvPr>
          <p:cNvSpPr txBox="1"/>
          <p:nvPr/>
        </p:nvSpPr>
        <p:spPr>
          <a:xfrm>
            <a:off x="587337" y="5287235"/>
            <a:ext cx="3951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 gagnants</a:t>
            </a:r>
          </a:p>
        </p:txBody>
      </p:sp>
    </p:spTree>
    <p:extLst>
      <p:ext uri="{BB962C8B-B14F-4D97-AF65-F5344CB8AC3E}">
        <p14:creationId xmlns:p14="http://schemas.microsoft.com/office/powerpoint/2010/main" val="93493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lay Israel Lotto Online | How to Buy Israel Lotto Tickets Online">
            <a:extLst>
              <a:ext uri="{FF2B5EF4-FFF2-40B4-BE49-F238E27FC236}">
                <a16:creationId xmlns:a16="http://schemas.microsoft.com/office/drawing/2014/main" id="{70783250-DB7F-4C38-8B0B-F0EF1F50A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15" y="936702"/>
            <a:ext cx="4984595" cy="498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EB395D2-E7B9-4060-8F1D-AEF2A2D4294C}"/>
              </a:ext>
            </a:extLst>
          </p:cNvPr>
          <p:cNvSpPr txBox="1"/>
          <p:nvPr/>
        </p:nvSpPr>
        <p:spPr>
          <a:xfrm>
            <a:off x="7100020" y="888892"/>
            <a:ext cx="3299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Loto Israël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5271B04-7404-4F99-85D9-95276002B424}"/>
              </a:ext>
            </a:extLst>
          </p:cNvPr>
          <p:cNvSpPr txBox="1"/>
          <p:nvPr/>
        </p:nvSpPr>
        <p:spPr>
          <a:xfrm>
            <a:off x="6755510" y="2293064"/>
            <a:ext cx="4053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 septembre 2010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13-14-26-32-33-36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D9468C-0E5C-48AE-A9EE-71CE1414A8D0}"/>
              </a:ext>
            </a:extLst>
          </p:cNvPr>
          <p:cNvSpPr txBox="1"/>
          <p:nvPr/>
        </p:nvSpPr>
        <p:spPr>
          <a:xfrm>
            <a:off x="6755510" y="4100398"/>
            <a:ext cx="4053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 octobre 2010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13-14-26-32-33-36</a:t>
            </a:r>
          </a:p>
        </p:txBody>
      </p:sp>
    </p:spTree>
    <p:extLst>
      <p:ext uri="{BB962C8B-B14F-4D97-AF65-F5344CB8AC3E}">
        <p14:creationId xmlns:p14="http://schemas.microsoft.com/office/powerpoint/2010/main" val="164975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EC06112-59D1-4D76-A2BD-CA5BF4CF64F5}"/>
              </a:ext>
            </a:extLst>
          </p:cNvPr>
          <p:cNvSpPr txBox="1"/>
          <p:nvPr/>
        </p:nvSpPr>
        <p:spPr>
          <a:xfrm>
            <a:off x="1911436" y="125626"/>
            <a:ext cx="8383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Kéno</a:t>
            </a:r>
            <a:endParaRPr kumimoji="0" lang="fr-C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BD8D6AD-F0CE-401E-8FC4-2787F8944C64}"/>
              </a:ext>
            </a:extLst>
          </p:cNvPr>
          <p:cNvSpPr txBox="1"/>
          <p:nvPr/>
        </p:nvSpPr>
        <p:spPr>
          <a:xfrm>
            <a:off x="-51441" y="1307178"/>
            <a:ext cx="44863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Choisissez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nombres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176F155-2EB1-B88B-E286-FF3A2B74A313}"/>
              </a:ext>
            </a:extLst>
          </p:cNvPr>
          <p:cNvGraphicFramePr>
            <a:graphicFrameLocks noGrp="1"/>
          </p:cNvGraphicFramePr>
          <p:nvPr/>
        </p:nvGraphicFramePr>
        <p:xfrm>
          <a:off x="4295800" y="1312394"/>
          <a:ext cx="6624740" cy="4636888"/>
        </p:xfrm>
        <a:graphic>
          <a:graphicData uri="http://schemas.openxmlformats.org/drawingml/2006/table">
            <a:tbl>
              <a:tblPr firstRow="1" firstCol="1" bandRow="1"/>
              <a:tblGrid>
                <a:gridCol w="662474">
                  <a:extLst>
                    <a:ext uri="{9D8B030D-6E8A-4147-A177-3AD203B41FA5}">
                      <a16:colId xmlns:a16="http://schemas.microsoft.com/office/drawing/2014/main" val="317791875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240895572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537438767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397736680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93324051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480477382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1339369844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622838375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145731149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837353315"/>
                    </a:ext>
                  </a:extLst>
                </a:gridCol>
              </a:tblGrid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924339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571416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101099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100400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333322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2613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070561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2777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3295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e 31">
            <a:extLst>
              <a:ext uri="{FF2B5EF4-FFF2-40B4-BE49-F238E27FC236}">
                <a16:creationId xmlns:a16="http://schemas.microsoft.com/office/drawing/2014/main" id="{39BF8F21-1C11-449C-B2BD-76A135A53FCA}"/>
              </a:ext>
            </a:extLst>
          </p:cNvPr>
          <p:cNvGrpSpPr/>
          <p:nvPr/>
        </p:nvGrpSpPr>
        <p:grpSpPr>
          <a:xfrm>
            <a:off x="1084470" y="3469315"/>
            <a:ext cx="2330063" cy="1574133"/>
            <a:chOff x="1482579" y="3958461"/>
            <a:chExt cx="1583424" cy="1069722"/>
          </a:xfrm>
        </p:grpSpPr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F7A25428-AA97-480C-B7FF-62BBA269D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70628" y="3958461"/>
              <a:ext cx="1095375" cy="1038225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EE5C67A2-FD29-40D3-AFF8-A5B619DF6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2579" y="3961383"/>
              <a:ext cx="561975" cy="1066800"/>
            </a:xfrm>
            <a:prstGeom prst="rect">
              <a:avLst/>
            </a:prstGeom>
          </p:spPr>
        </p:pic>
      </p:grpSp>
      <p:sp>
        <p:nvSpPr>
          <p:cNvPr id="33" name="ZoneTexte 32">
            <a:extLst>
              <a:ext uri="{FF2B5EF4-FFF2-40B4-BE49-F238E27FC236}">
                <a16:creationId xmlns:a16="http://schemas.microsoft.com/office/drawing/2014/main" id="{1BD8D6AD-F0CE-401E-8FC4-2787F8944C64}"/>
              </a:ext>
            </a:extLst>
          </p:cNvPr>
          <p:cNvSpPr txBox="1"/>
          <p:nvPr/>
        </p:nvSpPr>
        <p:spPr>
          <a:xfrm>
            <a:off x="-51441" y="1307178"/>
            <a:ext cx="44863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Choisissez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nombres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176F155-2EB1-B88B-E286-FF3A2B74A313}"/>
              </a:ext>
            </a:extLst>
          </p:cNvPr>
          <p:cNvGraphicFramePr>
            <a:graphicFrameLocks noGrp="1"/>
          </p:cNvGraphicFramePr>
          <p:nvPr/>
        </p:nvGraphicFramePr>
        <p:xfrm>
          <a:off x="4295800" y="1312394"/>
          <a:ext cx="6624740" cy="4636888"/>
        </p:xfrm>
        <a:graphic>
          <a:graphicData uri="http://schemas.openxmlformats.org/drawingml/2006/table">
            <a:tbl>
              <a:tblPr firstRow="1" firstCol="1" bandRow="1"/>
              <a:tblGrid>
                <a:gridCol w="662474">
                  <a:extLst>
                    <a:ext uri="{9D8B030D-6E8A-4147-A177-3AD203B41FA5}">
                      <a16:colId xmlns:a16="http://schemas.microsoft.com/office/drawing/2014/main" val="317791875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240895572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537438767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397736680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93324051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480477382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1339369844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622838375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145731149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837353315"/>
                    </a:ext>
                  </a:extLst>
                </a:gridCol>
              </a:tblGrid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924339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571416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101099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100400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333322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53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72613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070561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2777386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8B9597DC-B7A5-9D1F-A947-00FCEBBD9020}"/>
              </a:ext>
            </a:extLst>
          </p:cNvPr>
          <p:cNvSpPr txBox="1"/>
          <p:nvPr/>
        </p:nvSpPr>
        <p:spPr>
          <a:xfrm>
            <a:off x="1911436" y="125626"/>
            <a:ext cx="8383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Kéno</a:t>
            </a:r>
            <a:endParaRPr kumimoji="0" lang="fr-C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92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A9770DF7-3D79-44F1-B53C-0A388BECD4BE}"/>
              </a:ext>
            </a:extLst>
          </p:cNvPr>
          <p:cNvSpPr txBox="1"/>
          <p:nvPr/>
        </p:nvSpPr>
        <p:spPr>
          <a:xfrm>
            <a:off x="-51441" y="1307178"/>
            <a:ext cx="44863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Choisissez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nombres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1B901A-10DD-8854-FD38-71369CB27BE2}"/>
              </a:ext>
            </a:extLst>
          </p:cNvPr>
          <p:cNvGraphicFramePr>
            <a:graphicFrameLocks noGrp="1"/>
          </p:cNvGraphicFramePr>
          <p:nvPr/>
        </p:nvGraphicFramePr>
        <p:xfrm>
          <a:off x="4295800" y="1312394"/>
          <a:ext cx="6624740" cy="4636888"/>
        </p:xfrm>
        <a:graphic>
          <a:graphicData uri="http://schemas.openxmlformats.org/drawingml/2006/table">
            <a:tbl>
              <a:tblPr firstRow="1" firstCol="1" bandRow="1"/>
              <a:tblGrid>
                <a:gridCol w="662474">
                  <a:extLst>
                    <a:ext uri="{9D8B030D-6E8A-4147-A177-3AD203B41FA5}">
                      <a16:colId xmlns:a16="http://schemas.microsoft.com/office/drawing/2014/main" val="317791875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240895572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537438767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397736680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93324051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480477382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1339369844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622838375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145731149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837353315"/>
                    </a:ext>
                  </a:extLst>
                </a:gridCol>
              </a:tblGrid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6924339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571416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101099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100400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333322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72613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070561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2777386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B7A8503-0D0D-F376-725B-F69A836EBD01}"/>
              </a:ext>
            </a:extLst>
          </p:cNvPr>
          <p:cNvSpPr txBox="1"/>
          <p:nvPr/>
        </p:nvSpPr>
        <p:spPr>
          <a:xfrm>
            <a:off x="1911436" y="125626"/>
            <a:ext cx="8383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Kéno</a:t>
            </a:r>
            <a:endParaRPr kumimoji="0" lang="fr-C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065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oneTexte 28">
            <a:extLst>
              <a:ext uri="{FF2B5EF4-FFF2-40B4-BE49-F238E27FC236}">
                <a16:creationId xmlns:a16="http://schemas.microsoft.com/office/drawing/2014/main" id="{A9770DF7-3D79-44F1-B53C-0A388BECD4BE}"/>
              </a:ext>
            </a:extLst>
          </p:cNvPr>
          <p:cNvSpPr txBox="1"/>
          <p:nvPr/>
        </p:nvSpPr>
        <p:spPr>
          <a:xfrm>
            <a:off x="-51441" y="1307178"/>
            <a:ext cx="44863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Choisissez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nombres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241660A9-5CDC-4CF4-AD42-FA7F90BC1A8A}"/>
              </a:ext>
            </a:extLst>
          </p:cNvPr>
          <p:cNvGrpSpPr/>
          <p:nvPr/>
        </p:nvGrpSpPr>
        <p:grpSpPr>
          <a:xfrm>
            <a:off x="661391" y="2900729"/>
            <a:ext cx="3173148" cy="2911726"/>
            <a:chOff x="969644" y="3178221"/>
            <a:chExt cx="2251668" cy="206616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248C2761-D98B-4F45-B3F6-39D37AA1B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9644" y="3215559"/>
              <a:ext cx="714375" cy="2028825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12453D00-BA88-4F2B-AFBD-187BD69E5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6862" y="3178221"/>
              <a:ext cx="1314450" cy="2000250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7B7A8503-0D0D-F376-725B-F69A836EBD01}"/>
              </a:ext>
            </a:extLst>
          </p:cNvPr>
          <p:cNvSpPr txBox="1"/>
          <p:nvPr/>
        </p:nvSpPr>
        <p:spPr>
          <a:xfrm>
            <a:off x="1911436" y="125626"/>
            <a:ext cx="8383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Kéno</a:t>
            </a:r>
            <a:endParaRPr kumimoji="0" lang="fr-C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2D58616-27BC-2C20-547C-23AB1DAC5E26}"/>
              </a:ext>
            </a:extLst>
          </p:cNvPr>
          <p:cNvGraphicFramePr>
            <a:graphicFrameLocks noGrp="1"/>
          </p:cNvGraphicFramePr>
          <p:nvPr/>
        </p:nvGraphicFramePr>
        <p:xfrm>
          <a:off x="4295800" y="1312394"/>
          <a:ext cx="6624740" cy="4636888"/>
        </p:xfrm>
        <a:graphic>
          <a:graphicData uri="http://schemas.openxmlformats.org/drawingml/2006/table">
            <a:tbl>
              <a:tblPr firstRow="1" firstCol="1" bandRow="1"/>
              <a:tblGrid>
                <a:gridCol w="662474">
                  <a:extLst>
                    <a:ext uri="{9D8B030D-6E8A-4147-A177-3AD203B41FA5}">
                      <a16:colId xmlns:a16="http://schemas.microsoft.com/office/drawing/2014/main" val="317791875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240895572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537438767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397736680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93324051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480477382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1339369844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3622838375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1457311491"/>
                    </a:ext>
                  </a:extLst>
                </a:gridCol>
                <a:gridCol w="662474">
                  <a:extLst>
                    <a:ext uri="{9D8B030D-6E8A-4147-A177-3AD203B41FA5}">
                      <a16:colId xmlns:a16="http://schemas.microsoft.com/office/drawing/2014/main" val="837353315"/>
                    </a:ext>
                  </a:extLst>
                </a:gridCol>
              </a:tblGrid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924339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571416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101099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32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36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100400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333322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53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59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72613"/>
                  </a:ext>
                </a:extLst>
              </a:tr>
              <a:tr h="5960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61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65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66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67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68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0070561"/>
                  </a:ext>
                </a:extLst>
              </a:tr>
              <a:tr h="5631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71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72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73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76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77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78</a:t>
                      </a:r>
                      <a:endParaRPr lang="fr-CA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32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fr-CA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2777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470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asino de Montréal | Accueil et à la une | Loto-Québec">
            <a:extLst>
              <a:ext uri="{FF2B5EF4-FFF2-40B4-BE49-F238E27FC236}">
                <a16:creationId xmlns:a16="http://schemas.microsoft.com/office/drawing/2014/main" id="{B47F4842-101E-48C8-9BC7-FD5A4382A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0" r="3366"/>
          <a:stretch/>
        </p:blipFill>
        <p:spPr bwMode="auto">
          <a:xfrm>
            <a:off x="828616" y="600066"/>
            <a:ext cx="3146385" cy="2507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B335467-0D74-4954-A0D7-774030FC17FB}"/>
              </a:ext>
            </a:extLst>
          </p:cNvPr>
          <p:cNvSpPr txBox="1"/>
          <p:nvPr/>
        </p:nvSpPr>
        <p:spPr>
          <a:xfrm>
            <a:off x="4583832" y="1274739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Daniel Corriveau (10 avril 1994)</a:t>
            </a:r>
          </a:p>
        </p:txBody>
      </p:sp>
      <p:pic>
        <p:nvPicPr>
          <p:cNvPr id="6150" name="Picture 6" descr="Cinq façons de s'assurer le premier rang du repêchage de la LNH - Balle  Courbe">
            <a:extLst>
              <a:ext uri="{FF2B5EF4-FFF2-40B4-BE49-F238E27FC236}">
                <a16:creationId xmlns:a16="http://schemas.microsoft.com/office/drawing/2014/main" id="{F8B30BE6-1426-4C10-B6E4-CFD63AC37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3633990"/>
            <a:ext cx="4692210" cy="264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63088DE-CA84-EA55-D63F-F187FAF6D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7528" y="3501008"/>
            <a:ext cx="4007300" cy="290804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7EC6CF3-EC21-4584-F04E-FE9606200AD4}"/>
              </a:ext>
            </a:extLst>
          </p:cNvPr>
          <p:cNvSpPr txBox="1"/>
          <p:nvPr/>
        </p:nvSpPr>
        <p:spPr>
          <a:xfrm>
            <a:off x="1911436" y="125626"/>
            <a:ext cx="83839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Kéno</a:t>
            </a:r>
            <a:endParaRPr kumimoji="0" lang="fr-C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Interdiction 1">
            <a:extLst>
              <a:ext uri="{FF2B5EF4-FFF2-40B4-BE49-F238E27FC236}">
                <a16:creationId xmlns:a16="http://schemas.microsoft.com/office/drawing/2014/main" id="{0C58CF19-97B9-24F8-E418-BA5B7DAEFE7B}"/>
              </a:ext>
            </a:extLst>
          </p:cNvPr>
          <p:cNvSpPr/>
          <p:nvPr/>
        </p:nvSpPr>
        <p:spPr>
          <a:xfrm>
            <a:off x="2266752" y="3184998"/>
            <a:ext cx="3416498" cy="3469802"/>
          </a:xfrm>
          <a:prstGeom prst="noSmoking">
            <a:avLst>
              <a:gd name="adj" fmla="val 6947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950A0E-30B1-4CE4-4BB5-A40DB486A4C2}"/>
              </a:ext>
            </a:extLst>
          </p:cNvPr>
          <p:cNvSpPr txBox="1"/>
          <p:nvPr/>
        </p:nvSpPr>
        <p:spPr>
          <a:xfrm>
            <a:off x="4583832" y="1829043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fois 19 numéros sur 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620 000 $</a:t>
            </a:r>
          </a:p>
        </p:txBody>
      </p:sp>
    </p:spTree>
    <p:extLst>
      <p:ext uri="{BB962C8B-B14F-4D97-AF65-F5344CB8AC3E}">
        <p14:creationId xmlns:p14="http://schemas.microsoft.com/office/powerpoint/2010/main" val="209698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hlinkClick r:id="rId2"/>
            <a:extLst>
              <a:ext uri="{FF2B5EF4-FFF2-40B4-BE49-F238E27FC236}">
                <a16:creationId xmlns:a16="http://schemas.microsoft.com/office/drawing/2014/main" id="{7216350D-C0A8-4268-8230-26C9C1A16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084" y="1716604"/>
            <a:ext cx="6952312" cy="439171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03F4F27-16C7-444A-8BBC-DD264F366A6F}"/>
              </a:ext>
            </a:extLst>
          </p:cNvPr>
          <p:cNvSpPr txBox="1"/>
          <p:nvPr/>
        </p:nvSpPr>
        <p:spPr>
          <a:xfrm>
            <a:off x="4297570" y="507244"/>
            <a:ext cx="5220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/>
              <a:t>Problème de Monty Hall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F4E400E-0691-416E-BDAE-0D2AEC950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519" y="4092868"/>
            <a:ext cx="1214643" cy="112312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631F9BB-740A-41F6-90BD-6C88BC35B2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72" y="2070414"/>
            <a:ext cx="1210991" cy="112348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8613614-5F56-41FE-8D7F-834783CF7B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7434" y="2739039"/>
            <a:ext cx="1210991" cy="112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067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537</Words>
  <Application>Microsoft Office PowerPoint</Application>
  <PresentationFormat>Grand écran</PresentationFormat>
  <Paragraphs>380</Paragraphs>
  <Slides>15</Slides>
  <Notes>6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Cambria Math</vt:lpstr>
      <vt:lpstr>docs-Roboto</vt:lpstr>
      <vt:lpstr>Thème Office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Christian Côté</dc:creator>
  <cp:lastModifiedBy>Christian Côté</cp:lastModifiedBy>
  <cp:revision>26</cp:revision>
  <dcterms:created xsi:type="dcterms:W3CDTF">2022-03-29T16:09:54Z</dcterms:created>
  <dcterms:modified xsi:type="dcterms:W3CDTF">2024-10-10T16:17:25Z</dcterms:modified>
</cp:coreProperties>
</file>